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86" r:id="rId2"/>
    <p:sldId id="306" r:id="rId3"/>
    <p:sldId id="307" r:id="rId4"/>
    <p:sldId id="308" r:id="rId5"/>
    <p:sldId id="322" r:id="rId6"/>
    <p:sldId id="342" r:id="rId7"/>
    <p:sldId id="343" r:id="rId8"/>
    <p:sldId id="326" r:id="rId9"/>
    <p:sldId id="327" r:id="rId10"/>
    <p:sldId id="328" r:id="rId11"/>
    <p:sldId id="310" r:id="rId12"/>
    <p:sldId id="329" r:id="rId13"/>
    <p:sldId id="330" r:id="rId14"/>
    <p:sldId id="331" r:id="rId15"/>
    <p:sldId id="332" r:id="rId16"/>
    <p:sldId id="333" r:id="rId17"/>
    <p:sldId id="337" r:id="rId18"/>
    <p:sldId id="334" r:id="rId19"/>
    <p:sldId id="335" r:id="rId20"/>
    <p:sldId id="336"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21489F"/>
    <a:srgbClr val="202CA0"/>
    <a:srgbClr val="055CBB"/>
    <a:srgbClr val="043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130" y="3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F3D51-9FC8-4135-B540-862B66ECDA55}" type="datetimeFigureOut">
              <a:rPr lang="zh-TW" altLang="en-US" smtClean="0"/>
              <a:pPr/>
              <a:t>2023/10/27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86482-A6FF-4616-848D-540776512713}" type="slidenum">
              <a:rPr lang="zh-TW" altLang="en-US" smtClean="0"/>
              <a:pPr/>
              <a:t>‹#›</a:t>
            </a:fld>
            <a:endParaRPr lang="zh-TW" altLang="en-US"/>
          </a:p>
        </p:txBody>
      </p:sp>
    </p:spTree>
    <p:extLst>
      <p:ext uri="{BB962C8B-B14F-4D97-AF65-F5344CB8AC3E}">
        <p14:creationId xmlns:p14="http://schemas.microsoft.com/office/powerpoint/2010/main" val="2941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2" name="Group 2"/>
          <p:cNvGrpSpPr>
            <a:grpSpLocks/>
          </p:cNvGrpSpPr>
          <p:nvPr/>
        </p:nvGrpSpPr>
        <p:grpSpPr bwMode="auto">
          <a:xfrm>
            <a:off x="-3175" y="0"/>
            <a:ext cx="9147175" cy="6867525"/>
            <a:chOff x="-2" y="0"/>
            <a:chExt cx="5762" cy="4326"/>
          </a:xfrm>
        </p:grpSpPr>
        <p:grpSp>
          <p:nvGrpSpPr>
            <p:cNvPr id="3" name="Group 3"/>
            <p:cNvGrpSpPr>
              <a:grpSpLocks/>
            </p:cNvGrpSpPr>
            <p:nvPr userDrawn="1"/>
          </p:nvGrpSpPr>
          <p:grpSpPr bwMode="auto">
            <a:xfrm>
              <a:off x="-2" y="0"/>
              <a:ext cx="5712" cy="4326"/>
              <a:chOff x="-2" y="0"/>
              <a:chExt cx="5712" cy="4326"/>
            </a:xfrm>
          </p:grpSpPr>
          <p:sp>
            <p:nvSpPr>
              <p:cNvPr id="4100" name="Rectangle 4"/>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1" name="Rectangle 5"/>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2" name="Rectangle 6"/>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3" name="Rectangle 7"/>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4" name="Rectangle 8"/>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5" name="Rectangle 9"/>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6" name="Rectangle 10"/>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7" name="Rectangle 11"/>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8" name="Rectangle 12"/>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09" name="Rectangle 13"/>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0" name="Rectangle 14"/>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1" name="Rectangle 15"/>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2" name="Rectangle 16"/>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3" name="Rectangle 17"/>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4" name="Rectangle 18"/>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5" name="Rectangle 19"/>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6" name="Rectangle 20"/>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7" name="Rectangle 21"/>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8" name="Rectangle 22"/>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19" name="Rectangle 23"/>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0" name="Rectangle 24"/>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1" name="Rectangle 25"/>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2" name="Rectangle 26"/>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3" name="Rectangle 27"/>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4" name="Rectangle 28"/>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5" name="Rectangle 29"/>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6" name="Rectangle 30"/>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7" name="Rectangle 31"/>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8" name="Rectangle 32"/>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29" name="Rectangle 33"/>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0" name="Rectangle 34"/>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1" name="Rectangle 35"/>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2" name="Rectangle 36"/>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3" name="Rectangle 37"/>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4" name="Rectangle 38"/>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5" name="Rectangle 39"/>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6" name="Rectangle 40"/>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7" name="Rectangle 41"/>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8" name="Rectangle 42"/>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39" name="Rectangle 43"/>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0" name="Rectangle 44"/>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1" name="Rectangle 45"/>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2" name="Rectangle 46"/>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3" name="Rectangle 47"/>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4" name="Rectangle 48"/>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5" name="Rectangle 49"/>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6" name="Rectangle 50"/>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7" name="Rectangle 51"/>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8" name="Rectangle 52"/>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49" name="Rectangle 53"/>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0" name="Rectangle 54"/>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1" name="Rectangle 55"/>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2" name="Rectangle 56"/>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3" name="Rectangle 57"/>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4" name="Rectangle 58"/>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5" name="Rectangle 59"/>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6" name="Rectangle 60"/>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7" name="Rectangle 61"/>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8" name="Rectangle 62"/>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4159" name="Rectangle 63"/>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endParaRPr lang="zh-TW" altLang="en-US"/>
              </a:p>
            </p:txBody>
          </p:sp>
        </p:grpSp>
        <p:sp>
          <p:nvSpPr>
            <p:cNvPr id="4160" name="Rectangle 64"/>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endParaRPr lang="zh-TW" altLang="en-US"/>
            </a:p>
          </p:txBody>
        </p:sp>
        <p:sp>
          <p:nvSpPr>
            <p:cNvPr id="4161" name="Rectangle 65"/>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endParaRPr lang="zh-TW" altLang="en-US"/>
            </a:p>
          </p:txBody>
        </p:sp>
      </p:grpSp>
      <p:sp>
        <p:nvSpPr>
          <p:cNvPr id="4162" name="Rectangle 66"/>
          <p:cNvSpPr>
            <a:spLocks noChangeArrowheads="1"/>
          </p:cNvSpPr>
          <p:nvPr/>
        </p:nvSpPr>
        <p:spPr bwMode="auto">
          <a:xfrm>
            <a:off x="3505200" y="2590800"/>
            <a:ext cx="4892675" cy="76200"/>
          </a:xfrm>
          <a:prstGeom prst="rect">
            <a:avLst/>
          </a:prstGeom>
          <a:solidFill>
            <a:schemeClr val="hlink">
              <a:alpha val="50000"/>
            </a:schemeClr>
          </a:solidFill>
          <a:ln w="9525">
            <a:noFill/>
            <a:miter lim="800000"/>
            <a:headEnd/>
            <a:tailEnd/>
          </a:ln>
          <a:effectLst/>
        </p:spPr>
        <p:txBody>
          <a:bodyPr wrap="none" anchor="ctr"/>
          <a:lstStyle/>
          <a:p>
            <a:pPr algn="ctr"/>
            <a:endParaRPr lang="zh-TW" altLang="zh-TW"/>
          </a:p>
        </p:txBody>
      </p:sp>
      <p:sp>
        <p:nvSpPr>
          <p:cNvPr id="4163" name="Rectangle 67"/>
          <p:cNvSpPr>
            <a:spLocks noGrp="1" noChangeArrowheads="1"/>
          </p:cNvSpPr>
          <p:nvPr>
            <p:ph type="ctrTitle" sz="quarter"/>
          </p:nvPr>
        </p:nvSpPr>
        <p:spPr>
          <a:xfrm>
            <a:off x="779463" y="1096963"/>
            <a:ext cx="7678737" cy="1431925"/>
          </a:xfrm>
        </p:spPr>
        <p:txBody>
          <a:bodyPr/>
          <a:lstStyle>
            <a:lvl1pPr algn="r">
              <a:defRPr/>
            </a:lvl1pPr>
          </a:lstStyle>
          <a:p>
            <a:r>
              <a:rPr lang="zh-TW" altLang="en-US"/>
              <a:t>按一下以編輯母片標題樣式</a:t>
            </a:r>
          </a:p>
        </p:txBody>
      </p:sp>
      <p:sp>
        <p:nvSpPr>
          <p:cNvPr id="4164"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zh-TW" altLang="en-US"/>
              <a:t>按一下以編輯母片副標題樣式</a:t>
            </a:r>
          </a:p>
        </p:txBody>
      </p:sp>
      <p:sp>
        <p:nvSpPr>
          <p:cNvPr id="4165" name="Rectangle 69"/>
          <p:cNvSpPr>
            <a:spLocks noGrp="1" noChangeArrowheads="1"/>
          </p:cNvSpPr>
          <p:nvPr>
            <p:ph type="dt" sz="quarter" idx="2"/>
          </p:nvPr>
        </p:nvSpPr>
        <p:spPr>
          <a:xfrm>
            <a:off x="685800" y="6248400"/>
            <a:ext cx="1905000" cy="457200"/>
          </a:xfrm>
        </p:spPr>
        <p:txBody>
          <a:bodyPr/>
          <a:lstStyle>
            <a:lvl1pPr>
              <a:defRPr/>
            </a:lvl1pPr>
          </a:lstStyle>
          <a:p>
            <a:fld id="{5BBEAD13-0566-4C6C-97E7-55F17F24B09F}" type="datetimeFigureOut">
              <a:rPr lang="zh-TW" altLang="en-US" smtClean="0"/>
              <a:pPr/>
              <a:t>2023/10/27</a:t>
            </a:fld>
            <a:endParaRPr lang="zh-TW" altLang="en-US"/>
          </a:p>
        </p:txBody>
      </p:sp>
      <p:sp>
        <p:nvSpPr>
          <p:cNvPr id="4166" name="Rectangle 70"/>
          <p:cNvSpPr>
            <a:spLocks noGrp="1" noChangeArrowheads="1"/>
          </p:cNvSpPr>
          <p:nvPr>
            <p:ph type="ftr" sz="quarter" idx="3"/>
          </p:nvPr>
        </p:nvSpPr>
        <p:spPr>
          <a:xfrm>
            <a:off x="3124200" y="6248400"/>
            <a:ext cx="2895600" cy="457200"/>
          </a:xfrm>
        </p:spPr>
        <p:txBody>
          <a:bodyPr/>
          <a:lstStyle>
            <a:lvl1pPr>
              <a:defRPr/>
            </a:lvl1pPr>
          </a:lstStyle>
          <a:p>
            <a:endParaRPr lang="zh-TW" altLang="en-US"/>
          </a:p>
        </p:txBody>
      </p:sp>
      <p:sp>
        <p:nvSpPr>
          <p:cNvPr id="4167" name="Rectangle 71"/>
          <p:cNvSpPr>
            <a:spLocks noGrp="1" noChangeArrowheads="1"/>
          </p:cNvSpPr>
          <p:nvPr>
            <p:ph type="sldNum" sz="quarter" idx="4"/>
          </p:nvPr>
        </p:nvSpPr>
        <p:spPr>
          <a:xfrm>
            <a:off x="6553200" y="6248400"/>
            <a:ext cx="1905000" cy="457200"/>
          </a:xfrm>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94525" y="192088"/>
            <a:ext cx="2039938" cy="59039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71538" y="192088"/>
            <a:ext cx="5970587" cy="59039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fld id="{5BBEAD13-0566-4C6C-97E7-55F17F24B09F}" type="datetimeFigureOut">
              <a:rPr lang="zh-TW" altLang="en-US" smtClean="0"/>
              <a:pPr/>
              <a:t>2023/10/27</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7175" cy="6867525"/>
            <a:chOff x="0" y="0"/>
            <a:chExt cx="5762" cy="4326"/>
          </a:xfrm>
        </p:grpSpPr>
        <p:sp>
          <p:nvSpPr>
            <p:cNvPr id="3075"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76"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77"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78"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79"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0"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1"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2"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3"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4"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5"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6"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7"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8"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89"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0"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1"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2"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3"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4"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5"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6"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7"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8"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099"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0"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1"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2"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3"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4"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5"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6"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7"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8"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09"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0"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1"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2"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3"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4"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5"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6"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7"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8"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19"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0"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1"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2"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3"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4"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5"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6"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7"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8"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29"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0"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1"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2"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3"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4"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endParaRPr lang="zh-TW" altLang="en-US"/>
            </a:p>
          </p:txBody>
        </p:sp>
        <p:sp>
          <p:nvSpPr>
            <p:cNvPr id="3135"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endParaRPr lang="zh-TW" altLang="en-US"/>
            </a:p>
          </p:txBody>
        </p:sp>
        <p:sp>
          <p:nvSpPr>
            <p:cNvPr id="3136"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endParaRPr lang="zh-TW" altLang="en-US"/>
            </a:p>
          </p:txBody>
        </p:sp>
      </p:grpSp>
      <p:sp>
        <p:nvSpPr>
          <p:cNvPr id="3137" name="Rectangle 65"/>
          <p:cNvSpPr>
            <a:spLocks noGrp="1" noChangeArrowheads="1"/>
          </p:cNvSpPr>
          <p:nvPr>
            <p:ph type="title"/>
          </p:nvPr>
        </p:nvSpPr>
        <p:spPr bwMode="auto">
          <a:xfrm>
            <a:off x="871538" y="192088"/>
            <a:ext cx="8162925" cy="1431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zh-TW" altLang="en-US"/>
              <a:t>按一下以編輯母片標題樣式</a:t>
            </a:r>
          </a:p>
        </p:txBody>
      </p:sp>
      <p:sp>
        <p:nvSpPr>
          <p:cNvPr id="3138"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139"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fld id="{5BBEAD13-0566-4C6C-97E7-55F17F24B09F}" type="datetimeFigureOut">
              <a:rPr lang="zh-TW" altLang="en-US" smtClean="0"/>
              <a:pPr/>
              <a:t>2023/10/27</a:t>
            </a:fld>
            <a:endParaRPr lang="zh-TW" altLang="en-US"/>
          </a:p>
        </p:txBody>
      </p:sp>
      <p:sp>
        <p:nvSpPr>
          <p:cNvPr id="3140"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endParaRPr lang="zh-TW" altLang="en-US"/>
          </a:p>
        </p:txBody>
      </p:sp>
      <p:sp>
        <p:nvSpPr>
          <p:cNvPr id="3141"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Verdana" pitchFamily="34" charset="0"/>
          <a:ea typeface="新細明體" charset="-120"/>
        </a:defRPr>
      </a:lvl2pPr>
      <a:lvl3pPr algn="l" rtl="0" eaLnBrk="1" fontAlgn="base" hangingPunct="1">
        <a:spcBef>
          <a:spcPct val="0"/>
        </a:spcBef>
        <a:spcAft>
          <a:spcPct val="0"/>
        </a:spcAft>
        <a:defRPr kumimoji="1" sz="4400">
          <a:solidFill>
            <a:schemeClr val="tx2"/>
          </a:solidFill>
          <a:latin typeface="Verdana" pitchFamily="34" charset="0"/>
          <a:ea typeface="新細明體" charset="-120"/>
        </a:defRPr>
      </a:lvl3pPr>
      <a:lvl4pPr algn="l" rtl="0" eaLnBrk="1" fontAlgn="base" hangingPunct="1">
        <a:spcBef>
          <a:spcPct val="0"/>
        </a:spcBef>
        <a:spcAft>
          <a:spcPct val="0"/>
        </a:spcAft>
        <a:defRPr kumimoji="1" sz="4400">
          <a:solidFill>
            <a:schemeClr val="tx2"/>
          </a:solidFill>
          <a:latin typeface="Verdana" pitchFamily="34" charset="0"/>
          <a:ea typeface="新細明體" charset="-120"/>
        </a:defRPr>
      </a:lvl4pPr>
      <a:lvl5pPr algn="l" rtl="0" eaLnBrk="1" fontAlgn="base" hangingPunct="1">
        <a:spcBef>
          <a:spcPct val="0"/>
        </a:spcBef>
        <a:spcAft>
          <a:spcPct val="0"/>
        </a:spcAft>
        <a:defRPr kumimoji="1" sz="4400">
          <a:solidFill>
            <a:schemeClr val="tx2"/>
          </a:solidFill>
          <a:latin typeface="Verdana" pitchFamily="34" charset="0"/>
          <a:ea typeface="新細明體" charset="-120"/>
        </a:defRPr>
      </a:lvl5pPr>
      <a:lvl6pPr marL="457200" algn="l" rtl="0" eaLnBrk="1" fontAlgn="base" hangingPunct="1">
        <a:spcBef>
          <a:spcPct val="0"/>
        </a:spcBef>
        <a:spcAft>
          <a:spcPct val="0"/>
        </a:spcAft>
        <a:defRPr kumimoji="1" sz="4400">
          <a:solidFill>
            <a:schemeClr val="tx2"/>
          </a:solidFill>
          <a:latin typeface="Verdana" pitchFamily="34" charset="0"/>
          <a:ea typeface="新細明體" charset="-120"/>
        </a:defRPr>
      </a:lvl6pPr>
      <a:lvl7pPr marL="914400" algn="l" rtl="0" eaLnBrk="1" fontAlgn="base" hangingPunct="1">
        <a:spcBef>
          <a:spcPct val="0"/>
        </a:spcBef>
        <a:spcAft>
          <a:spcPct val="0"/>
        </a:spcAft>
        <a:defRPr kumimoji="1" sz="4400">
          <a:solidFill>
            <a:schemeClr val="tx2"/>
          </a:solidFill>
          <a:latin typeface="Verdana" pitchFamily="34" charset="0"/>
          <a:ea typeface="新細明體" charset="-120"/>
        </a:defRPr>
      </a:lvl7pPr>
      <a:lvl8pPr marL="1371600" algn="l" rtl="0" eaLnBrk="1" fontAlgn="base" hangingPunct="1">
        <a:spcBef>
          <a:spcPct val="0"/>
        </a:spcBef>
        <a:spcAft>
          <a:spcPct val="0"/>
        </a:spcAft>
        <a:defRPr kumimoji="1" sz="4400">
          <a:solidFill>
            <a:schemeClr val="tx2"/>
          </a:solidFill>
          <a:latin typeface="Verdana" pitchFamily="34" charset="0"/>
          <a:ea typeface="新細明體" charset="-120"/>
        </a:defRPr>
      </a:lvl8pPr>
      <a:lvl9pPr marL="1828800" algn="l" rtl="0" eaLnBrk="1" fontAlgn="base" hangingPunct="1">
        <a:spcBef>
          <a:spcPct val="0"/>
        </a:spcBef>
        <a:spcAft>
          <a:spcPct val="0"/>
        </a:spcAft>
        <a:defRPr kumimoji="1" sz="4400">
          <a:solidFill>
            <a:schemeClr val="tx2"/>
          </a:solidFill>
          <a:latin typeface="Verdana" pitchFamily="34" charset="0"/>
          <a:ea typeface="新細明體" charset="-120"/>
        </a:defRPr>
      </a:lvl9pPr>
    </p:titleStyle>
    <p:bodyStyle>
      <a:lvl1pPr marL="342900" indent="-342900" algn="l" rtl="0" eaLnBrk="1" fontAlgn="base" hangingPunct="1">
        <a:spcBef>
          <a:spcPct val="20000"/>
        </a:spcBef>
        <a:spcAft>
          <a:spcPct val="0"/>
        </a:spcAft>
        <a:buClr>
          <a:schemeClr val="fo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SzPct val="70000"/>
        <a:buFont typeface="Wingdings" pitchFamily="2" charset="2"/>
        <a:buChar char="n"/>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SzPct val="8500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SzPct val="8500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SzPct val="8500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SzPct val="8500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SzPct val="85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3.w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6.bin"/><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6.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6.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sz="quarter"/>
          </p:nvPr>
        </p:nvSpPr>
        <p:spPr/>
        <p:txBody>
          <a:bodyPr/>
          <a:lstStyle/>
          <a:p>
            <a:endParaRPr lang="zh-TW" altLang="en-US" dirty="0"/>
          </a:p>
        </p:txBody>
      </p:sp>
      <p:sp>
        <p:nvSpPr>
          <p:cNvPr id="3" name="副標題 2"/>
          <p:cNvSpPr>
            <a:spLocks noGrp="1"/>
          </p:cNvSpPr>
          <p:nvPr>
            <p:ph type="subTitle" sz="quarter" idx="1"/>
          </p:nvPr>
        </p:nvSpPr>
        <p:spPr>
          <a:xfrm>
            <a:off x="683568" y="2852936"/>
            <a:ext cx="7704856" cy="3114675"/>
          </a:xfrm>
        </p:spPr>
        <p:txBody>
          <a:bodyPr/>
          <a:lstStyle/>
          <a:p>
            <a:r>
              <a:rPr lang="en-US" altLang="zh-TW" sz="3600" dirty="0">
                <a:solidFill>
                  <a:srgbClr val="003366"/>
                </a:solidFill>
              </a:rPr>
              <a:t>Community detection and clustering in large social networks</a:t>
            </a:r>
            <a:endParaRPr lang="zh-TW" altLang="en-US" sz="3600" dirty="0">
              <a:solidFill>
                <a:srgbClr val="0033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7" y="177463"/>
            <a:ext cx="7056784" cy="1446550"/>
          </a:xfrm>
        </p:spPr>
        <p:txBody>
          <a:bodyPr/>
          <a:lstStyle/>
          <a:p>
            <a:r>
              <a:rPr lang="en-US" altLang="zh-TW" dirty="0"/>
              <a:t>Division into more than Two Groups</a:t>
            </a:r>
            <a:endParaRPr lang="zh-TW" altLang="en-US" dirty="0"/>
          </a:p>
        </p:txBody>
      </p:sp>
      <p:sp>
        <p:nvSpPr>
          <p:cNvPr id="5" name="內容版面配置區 4"/>
          <p:cNvSpPr>
            <a:spLocks noGrp="1"/>
          </p:cNvSpPr>
          <p:nvPr>
            <p:ph idx="1"/>
          </p:nvPr>
        </p:nvSpPr>
        <p:spPr>
          <a:xfrm>
            <a:off x="611561" y="1905000"/>
            <a:ext cx="8411790" cy="4191000"/>
          </a:xfrm>
        </p:spPr>
        <p:txBody>
          <a:bodyPr/>
          <a:lstStyle/>
          <a:p>
            <a:r>
              <a:rPr lang="en-US" altLang="zh-TW" sz="2800" b="1" dirty="0">
                <a:latin typeface="+mj-lt"/>
                <a:cs typeface="Times New Roman" pitchFamily="18" charset="0"/>
              </a:rPr>
              <a:t>Algorithm :</a:t>
            </a:r>
            <a:r>
              <a:rPr lang="en-US" altLang="zh-TW" sz="2800" dirty="0">
                <a:latin typeface="+mj-lt"/>
                <a:cs typeface="Times New Roman" pitchFamily="18" charset="0"/>
              </a:rPr>
              <a:t> </a:t>
            </a:r>
          </a:p>
          <a:p>
            <a:pPr>
              <a:buNone/>
            </a:pPr>
            <a:r>
              <a:rPr lang="en-US" altLang="zh-TW" sz="2800" dirty="0">
                <a:latin typeface="+mj-lt"/>
                <a:cs typeface="Times New Roman" pitchFamily="18" charset="0"/>
              </a:rPr>
              <a:t>          Divide the network into two parts according to the </a:t>
            </a:r>
            <a:r>
              <a:rPr lang="en-US" altLang="zh-TW" sz="2800" b="1" dirty="0">
                <a:latin typeface="+mj-lt"/>
                <a:cs typeface="Times New Roman" pitchFamily="18" charset="0"/>
              </a:rPr>
              <a:t>signs</a:t>
            </a:r>
            <a:r>
              <a:rPr lang="en-US" altLang="zh-TW" sz="2800" dirty="0">
                <a:latin typeface="+mj-lt"/>
                <a:cs typeface="Times New Roman" pitchFamily="18" charset="0"/>
              </a:rPr>
              <a:t> of the elements of this vector, and then repeat for each of the parts. If at any stage we find that the proposed split makes a zero or negative contribution to the total modularity, we leave the corresponding </a:t>
            </a:r>
            <a:r>
              <a:rPr lang="en-US" altLang="zh-TW" sz="2800" dirty="0" err="1">
                <a:latin typeface="+mj-lt"/>
                <a:cs typeface="Times New Roman" pitchFamily="18" charset="0"/>
              </a:rPr>
              <a:t>subgraph</a:t>
            </a:r>
            <a:r>
              <a:rPr lang="en-US" altLang="zh-TW" sz="2800" dirty="0">
                <a:latin typeface="+mj-lt"/>
                <a:cs typeface="Times New Roman" pitchFamily="18" charset="0"/>
              </a:rPr>
              <a:t> undivided. When the entire network has been decomposed into indivisible </a:t>
            </a:r>
            <a:r>
              <a:rPr lang="en-US" altLang="zh-TW" sz="2800" dirty="0" err="1">
                <a:latin typeface="+mj-lt"/>
                <a:cs typeface="Times New Roman" pitchFamily="18" charset="0"/>
              </a:rPr>
              <a:t>subgraphs</a:t>
            </a:r>
            <a:r>
              <a:rPr lang="en-US" altLang="zh-TW" sz="2800" dirty="0">
                <a:latin typeface="+mj-lt"/>
                <a:cs typeface="Times New Roman" pitchFamily="18" charset="0"/>
              </a:rPr>
              <a:t> in this way, the algorithm ends.</a:t>
            </a:r>
            <a:endParaRPr lang="zh-TW" altLang="en-US" sz="28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177463"/>
            <a:ext cx="8350895" cy="1446550"/>
          </a:xfrm>
        </p:spPr>
        <p:txBody>
          <a:bodyPr/>
          <a:lstStyle/>
          <a:p>
            <a:r>
              <a:rPr lang="en-US" altLang="zh-TW" dirty="0"/>
              <a:t>Other Algorithm for Community Detection</a:t>
            </a:r>
            <a:endParaRPr lang="zh-TW" altLang="en-US" dirty="0"/>
          </a:p>
        </p:txBody>
      </p:sp>
      <p:sp>
        <p:nvSpPr>
          <p:cNvPr id="5" name="內容版面配置區 4"/>
          <p:cNvSpPr>
            <a:spLocks noGrp="1"/>
          </p:cNvSpPr>
          <p:nvPr>
            <p:ph idx="1"/>
          </p:nvPr>
        </p:nvSpPr>
        <p:spPr>
          <a:xfrm>
            <a:off x="611561" y="1905000"/>
            <a:ext cx="8411790" cy="4191000"/>
          </a:xfrm>
        </p:spPr>
        <p:txBody>
          <a:bodyPr/>
          <a:lstStyle/>
          <a:p>
            <a:r>
              <a:rPr lang="en-US" altLang="zh-TW" dirty="0">
                <a:latin typeface="+mj-lt"/>
              </a:rPr>
              <a:t>In the previous sections we have looked at algorithms based one particular definition in terms of the </a:t>
            </a:r>
            <a:r>
              <a:rPr lang="en-US" altLang="zh-TW" b="1" dirty="0">
                <a:latin typeface="+mj-lt"/>
              </a:rPr>
              <a:t>modularity</a:t>
            </a:r>
            <a:r>
              <a:rPr lang="en-US" altLang="zh-TW" dirty="0">
                <a:latin typeface="+mj-lt"/>
              </a:rPr>
              <a:t> function, but there are a number of other definitions in common use that lead to different algorithms.</a:t>
            </a:r>
          </a:p>
          <a:p>
            <a:pPr>
              <a:buNone/>
            </a:pPr>
            <a:r>
              <a:rPr lang="en-US" altLang="zh-TW" dirty="0">
                <a:latin typeface="+mj-lt"/>
              </a:rPr>
              <a:t>  </a:t>
            </a:r>
            <a:r>
              <a:rPr lang="en-US" altLang="zh-TW" b="1" dirty="0">
                <a:latin typeface="+mj-lt"/>
              </a:rPr>
              <a:t>1. </a:t>
            </a:r>
            <a:r>
              <a:rPr lang="en-US" altLang="zh-TW" b="1" dirty="0" err="1">
                <a:latin typeface="+mj-lt"/>
              </a:rPr>
              <a:t>Betweenness</a:t>
            </a:r>
            <a:r>
              <a:rPr lang="en-US" altLang="zh-TW" b="1" dirty="0">
                <a:latin typeface="+mj-lt"/>
              </a:rPr>
              <a:t>-based Methods</a:t>
            </a:r>
          </a:p>
          <a:p>
            <a:pPr>
              <a:buNone/>
            </a:pPr>
            <a:r>
              <a:rPr lang="en-US" altLang="zh-TW" b="1" dirty="0">
                <a:latin typeface="+mj-lt"/>
              </a:rPr>
              <a:t>  2. Hierarchical Clustering</a:t>
            </a:r>
            <a:endParaRPr lang="zh-TW" altLang="zh-TW" b="1" dirty="0">
              <a:latin typeface="+mj-lt"/>
            </a:endParaRPr>
          </a:p>
          <a:p>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177463"/>
            <a:ext cx="8206879" cy="1446550"/>
          </a:xfrm>
        </p:spPr>
        <p:txBody>
          <a:bodyPr/>
          <a:lstStyle/>
          <a:p>
            <a:r>
              <a:rPr lang="en-US" altLang="zh-TW" dirty="0" err="1"/>
              <a:t>Betweenness</a:t>
            </a:r>
            <a:r>
              <a:rPr lang="en-US" altLang="zh-TW" dirty="0"/>
              <a:t>-based Methods</a:t>
            </a:r>
            <a:endParaRPr lang="zh-TW" altLang="en-US" dirty="0"/>
          </a:p>
        </p:txBody>
      </p:sp>
      <p:sp>
        <p:nvSpPr>
          <p:cNvPr id="3" name="內容版面配置區 2"/>
          <p:cNvSpPr>
            <a:spLocks noGrp="1"/>
          </p:cNvSpPr>
          <p:nvPr>
            <p:ph idx="1"/>
          </p:nvPr>
        </p:nvSpPr>
        <p:spPr>
          <a:xfrm>
            <a:off x="755577" y="1905000"/>
            <a:ext cx="8267774" cy="4191000"/>
          </a:xfrm>
        </p:spPr>
        <p:txBody>
          <a:bodyPr/>
          <a:lstStyle/>
          <a:p>
            <a:r>
              <a:rPr lang="en-US" altLang="zh-TW" dirty="0"/>
              <a:t>One alternative way of finding communities of vertices in a network is to look for the edges that lie between communities.</a:t>
            </a:r>
          </a:p>
          <a:p>
            <a:r>
              <a:rPr lang="en-US" altLang="zh-TW" b="1" dirty="0"/>
              <a:t>Edge </a:t>
            </a:r>
            <a:r>
              <a:rPr lang="en-US" altLang="zh-TW" b="1" dirty="0" err="1"/>
              <a:t>betweenness</a:t>
            </a:r>
            <a:r>
              <a:rPr lang="en-US" altLang="zh-TW" b="1" dirty="0"/>
              <a:t> : </a:t>
            </a:r>
            <a:r>
              <a:rPr lang="en-US" altLang="zh-TW" dirty="0"/>
              <a:t>counts the number of geodesic paths that run along edges.</a:t>
            </a:r>
            <a:endParaRPr lang="zh-TW" altLang="zh-TW" dirty="0"/>
          </a:p>
          <a:p>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err="1"/>
              <a:t>Betweenness</a:t>
            </a:r>
            <a:r>
              <a:rPr lang="en-US" altLang="zh-TW" dirty="0"/>
              <a:t>-based Methods</a:t>
            </a:r>
            <a:endParaRPr lang="zh-TW" altLang="en-US" dirty="0"/>
          </a:p>
        </p:txBody>
      </p:sp>
      <p:sp>
        <p:nvSpPr>
          <p:cNvPr id="3" name="內容版面配置區 2"/>
          <p:cNvSpPr>
            <a:spLocks noGrp="1"/>
          </p:cNvSpPr>
          <p:nvPr>
            <p:ph idx="1"/>
          </p:nvPr>
        </p:nvSpPr>
        <p:spPr/>
        <p:txBody>
          <a:bodyPr/>
          <a:lstStyle/>
          <a:p>
            <a:r>
              <a:rPr lang="en-US" altLang="zh-TW" b="1" dirty="0">
                <a:latin typeface="+mj-lt"/>
              </a:rPr>
              <a:t>Algorithm :</a:t>
            </a:r>
            <a:r>
              <a:rPr lang="en-US" altLang="zh-TW" sz="2800" dirty="0">
                <a:latin typeface="+mj-lt"/>
              </a:rPr>
              <a:t> </a:t>
            </a:r>
            <a:endParaRPr lang="zh-TW" altLang="zh-TW" sz="2800" dirty="0">
              <a:latin typeface="+mj-lt"/>
            </a:endParaRPr>
          </a:p>
          <a:p>
            <a:pPr>
              <a:buNone/>
            </a:pPr>
            <a:r>
              <a:rPr lang="en-US" altLang="zh-TW" sz="2800" dirty="0">
                <a:latin typeface="+mj-lt"/>
              </a:rPr>
              <a:t>       We calculate the </a:t>
            </a:r>
            <a:r>
              <a:rPr lang="en-US" altLang="zh-TW" sz="2800" dirty="0" err="1">
                <a:latin typeface="+mj-lt"/>
              </a:rPr>
              <a:t>betweenness</a:t>
            </a:r>
            <a:r>
              <a:rPr lang="en-US" altLang="zh-TW" sz="2800" dirty="0">
                <a:latin typeface="+mj-lt"/>
              </a:rPr>
              <a:t> scores of all edges in our network and then search through them for the edge with the highest score and remove it. As we remove one edge after another, an initially connected network will eventually split into two pieces, and then into three, and so on.</a:t>
            </a:r>
            <a:endParaRPr lang="zh-TW" altLang="zh-TW" sz="2800" dirty="0">
              <a:latin typeface="+mj-lt"/>
            </a:endParaRPr>
          </a:p>
          <a:p>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err="1"/>
              <a:t>Betweenness</a:t>
            </a:r>
            <a:r>
              <a:rPr lang="en-US" altLang="zh-TW" dirty="0"/>
              <a:t>-based Methods</a:t>
            </a:r>
            <a:endParaRPr lang="zh-TW" altLang="en-US" dirty="0"/>
          </a:p>
        </p:txBody>
      </p:sp>
      <p:sp>
        <p:nvSpPr>
          <p:cNvPr id="3" name="內容版面配置區 2"/>
          <p:cNvSpPr>
            <a:spLocks noGrp="1"/>
          </p:cNvSpPr>
          <p:nvPr>
            <p:ph idx="1"/>
          </p:nvPr>
        </p:nvSpPr>
        <p:spPr/>
        <p:txBody>
          <a:bodyPr/>
          <a:lstStyle/>
          <a:p>
            <a:r>
              <a:rPr lang="en-US" altLang="zh-TW" dirty="0"/>
              <a:t>The </a:t>
            </a:r>
            <a:r>
              <a:rPr lang="en-US" altLang="zh-TW" dirty="0" err="1"/>
              <a:t>betweenness</a:t>
            </a:r>
            <a:r>
              <a:rPr lang="en-US" altLang="zh-TW" dirty="0"/>
              <a:t>-based algorithm is, unfortunately, quite </a:t>
            </a:r>
            <a:r>
              <a:rPr lang="en-US" altLang="zh-TW" b="1" dirty="0"/>
              <a:t>slow</a:t>
            </a:r>
            <a:r>
              <a:rPr lang="en-US" altLang="zh-TW" dirty="0"/>
              <a:t>.</a:t>
            </a:r>
          </a:p>
          <a:p>
            <a:r>
              <a:rPr lang="en-US" altLang="zh-TW" dirty="0"/>
              <a:t>Edge betweenness can be calculated for all edges in time O(n(</a:t>
            </a:r>
            <a:r>
              <a:rPr lang="en-US" altLang="zh-TW" dirty="0" err="1"/>
              <a:t>m+n</a:t>
            </a:r>
            <a:r>
              <a:rPr lang="en-US" altLang="zh-TW" dirty="0"/>
              <a:t>)) (Section 10.3.6)</a:t>
            </a:r>
          </a:p>
          <a:p>
            <a:r>
              <a:rPr lang="en-US" altLang="zh-TW" dirty="0"/>
              <a:t>Need to remove O(m) edges.</a:t>
            </a:r>
          </a:p>
          <a:p>
            <a:r>
              <a:rPr lang="en-US" altLang="zh-TW" dirty="0"/>
              <a:t>This results in O(</a:t>
            </a:r>
            <a:r>
              <a:rPr lang="en-US" altLang="zh-TW" dirty="0" err="1"/>
              <a:t>mn</a:t>
            </a:r>
            <a:r>
              <a:rPr lang="en-US" altLang="zh-TW" dirty="0"/>
              <a:t>(</a:t>
            </a:r>
            <a:r>
              <a:rPr lang="en-US" altLang="zh-TW" dirty="0" err="1"/>
              <a:t>m+n</a:t>
            </a:r>
            <a:r>
              <a:rPr lang="en-US" altLang="zh-TW" dirty="0"/>
              <a:t>)) complexity. </a:t>
            </a:r>
          </a:p>
          <a:p>
            <a:pPr>
              <a:buNone/>
            </a:pPr>
            <a:r>
              <a:rPr lang="en-US" altLang="zh-TW" dirty="0"/>
              <a:t> </a:t>
            </a: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err="1"/>
              <a:t>Betweenness</a:t>
            </a:r>
            <a:r>
              <a:rPr lang="en-US" altLang="zh-TW" dirty="0"/>
              <a:t>-based Methods</a:t>
            </a:r>
            <a:endParaRPr lang="zh-TW" altLang="en-US" dirty="0"/>
          </a:p>
        </p:txBody>
      </p:sp>
      <p:sp>
        <p:nvSpPr>
          <p:cNvPr id="3" name="內容版面配置區 2"/>
          <p:cNvSpPr>
            <a:spLocks noGrp="1"/>
          </p:cNvSpPr>
          <p:nvPr>
            <p:ph idx="1"/>
          </p:nvPr>
        </p:nvSpPr>
        <p:spPr>
          <a:xfrm>
            <a:off x="755575" y="1905000"/>
            <a:ext cx="8267775" cy="4191000"/>
          </a:xfrm>
        </p:spPr>
        <p:txBody>
          <a:bodyPr/>
          <a:lstStyle/>
          <a:p>
            <a:r>
              <a:rPr lang="en-US" altLang="zh-TW" sz="2600" dirty="0"/>
              <a:t>An interesting variation on the </a:t>
            </a:r>
            <a:r>
              <a:rPr lang="en-US" altLang="zh-TW" sz="2600" dirty="0" err="1"/>
              <a:t>betweenness</a:t>
            </a:r>
            <a:r>
              <a:rPr lang="en-US" altLang="zh-TW" sz="2600" dirty="0"/>
              <a:t> algorithm has been proposed by </a:t>
            </a:r>
            <a:r>
              <a:rPr lang="en-US" altLang="zh-TW" sz="2600" i="1" dirty="0" err="1"/>
              <a:t>Radicchi</a:t>
            </a:r>
            <a:r>
              <a:rPr lang="en-US" altLang="zh-TW" sz="2600" i="1" dirty="0"/>
              <a:t> et al</a:t>
            </a:r>
            <a:r>
              <a:rPr lang="en-US" altLang="zh-TW" sz="2600" dirty="0"/>
              <a:t>.</a:t>
            </a:r>
          </a:p>
          <a:p>
            <a:r>
              <a:rPr lang="en-US" altLang="zh-TW" sz="2600" dirty="0"/>
              <a:t>Use a different measure to identify between-group edges by looking for the edges that belong to the </a:t>
            </a:r>
            <a:r>
              <a:rPr lang="en-US" altLang="zh-TW" sz="2600" b="1" dirty="0"/>
              <a:t>fewest short loops</a:t>
            </a:r>
            <a:r>
              <a:rPr lang="en-US" altLang="zh-TW" sz="2600" dirty="0"/>
              <a:t>.</a:t>
            </a:r>
          </a:p>
          <a:p>
            <a:r>
              <a:rPr lang="en-US" altLang="zh-TW" sz="2600" dirty="0"/>
              <a:t>  </a:t>
            </a:r>
            <a:endParaRPr lang="zh-TW" altLang="en-US" sz="2600" dirty="0"/>
          </a:p>
        </p:txBody>
      </p:sp>
      <p:pic>
        <p:nvPicPr>
          <p:cNvPr id="63490" name="Picture 2" descr="C:\Users\T-MAC\Desktop\張老師講義\Fig11.8.png"/>
          <p:cNvPicPr>
            <a:picLocks noChangeAspect="1" noChangeArrowheads="1"/>
          </p:cNvPicPr>
          <p:nvPr/>
        </p:nvPicPr>
        <p:blipFill>
          <a:blip r:embed="rId3" cstate="print"/>
          <a:srcRect/>
          <a:stretch>
            <a:fillRect/>
          </a:stretch>
        </p:blipFill>
        <p:spPr bwMode="auto">
          <a:xfrm>
            <a:off x="3275856" y="4221088"/>
            <a:ext cx="4248472" cy="2155330"/>
          </a:xfrm>
          <a:prstGeom prst="rect">
            <a:avLst/>
          </a:prstGeom>
          <a:noFill/>
        </p:spPr>
      </p:pic>
      <p:graphicFrame>
        <p:nvGraphicFramePr>
          <p:cNvPr id="5" name="物件 4"/>
          <p:cNvGraphicFramePr>
            <a:graphicFrameLocks noChangeAspect="1"/>
          </p:cNvGraphicFramePr>
          <p:nvPr/>
        </p:nvGraphicFramePr>
        <p:xfrm>
          <a:off x="1227548" y="4109156"/>
          <a:ext cx="911225" cy="484188"/>
        </p:xfrm>
        <a:graphic>
          <a:graphicData uri="http://schemas.openxmlformats.org/presentationml/2006/ole">
            <mc:AlternateContent xmlns:mc="http://schemas.openxmlformats.org/markup-compatibility/2006">
              <mc:Choice xmlns:v="urn:schemas-microsoft-com:vml" Requires="v">
                <p:oleObj spid="_x0000_s63496" name="Formula" r:id="rId4" imgW="461160" imgH="244080" progId="Equation.Ribbit">
                  <p:embed/>
                </p:oleObj>
              </mc:Choice>
              <mc:Fallback>
                <p:oleObj name="Formula" r:id="rId4" imgW="461160" imgH="244080" progId="Equation.Ribbit">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548" y="4109156"/>
                        <a:ext cx="91122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854572"/>
            <a:ext cx="8206879" cy="769441"/>
          </a:xfrm>
        </p:spPr>
        <p:txBody>
          <a:bodyPr/>
          <a:lstStyle/>
          <a:p>
            <a:r>
              <a:rPr lang="en-US" altLang="zh-TW" dirty="0"/>
              <a:t>Hierarchical Clustering</a:t>
            </a:r>
            <a:endParaRPr lang="zh-TW" altLang="en-US" dirty="0"/>
          </a:p>
        </p:txBody>
      </p:sp>
      <p:sp>
        <p:nvSpPr>
          <p:cNvPr id="3" name="內容版面配置區 2"/>
          <p:cNvSpPr>
            <a:spLocks noGrp="1"/>
          </p:cNvSpPr>
          <p:nvPr>
            <p:ph idx="1"/>
          </p:nvPr>
        </p:nvSpPr>
        <p:spPr>
          <a:xfrm>
            <a:off x="683569" y="1905000"/>
            <a:ext cx="8339782" cy="4191000"/>
          </a:xfrm>
        </p:spPr>
        <p:txBody>
          <a:bodyPr/>
          <a:lstStyle/>
          <a:p>
            <a:r>
              <a:rPr lang="en-US" altLang="zh-TW" dirty="0">
                <a:latin typeface="+mj-lt"/>
              </a:rPr>
              <a:t>The basic idea behind hierarchical clustering is to define a measure of similarity or connection strength between vertices, based on the network structure, and then join together the closest or most </a:t>
            </a:r>
            <a:r>
              <a:rPr lang="en-US" altLang="zh-TW" b="1" dirty="0">
                <a:latin typeface="+mj-lt"/>
              </a:rPr>
              <a:t>similar</a:t>
            </a:r>
            <a:r>
              <a:rPr lang="en-US" altLang="zh-TW" dirty="0">
                <a:latin typeface="+mj-lt"/>
              </a:rPr>
              <a:t> vertices to form groups.</a:t>
            </a:r>
            <a:endParaRPr lang="zh-TW" altLang="zh-TW" dirty="0">
              <a:latin typeface="+mj-lt"/>
            </a:endParaRPr>
          </a:p>
          <a:p>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177463"/>
            <a:ext cx="8206879" cy="1446550"/>
          </a:xfrm>
        </p:spPr>
        <p:txBody>
          <a:bodyPr/>
          <a:lstStyle/>
          <a:p>
            <a:r>
              <a:rPr lang="en-US" altLang="zh-TW" dirty="0"/>
              <a:t>Combining vertex similarities</a:t>
            </a:r>
            <a:endParaRPr lang="zh-TW" altLang="en-US" dirty="0"/>
          </a:p>
        </p:txBody>
      </p:sp>
      <p:sp>
        <p:nvSpPr>
          <p:cNvPr id="3" name="內容版面配置區 2"/>
          <p:cNvSpPr>
            <a:spLocks noGrp="1"/>
          </p:cNvSpPr>
          <p:nvPr>
            <p:ph idx="1"/>
          </p:nvPr>
        </p:nvSpPr>
        <p:spPr/>
        <p:txBody>
          <a:bodyPr/>
          <a:lstStyle/>
          <a:p>
            <a:r>
              <a:rPr lang="en-US" altLang="zh-TW" b="1" dirty="0"/>
              <a:t>Single-linkage clustering</a:t>
            </a:r>
          </a:p>
          <a:p>
            <a:pPr>
              <a:buNone/>
            </a:pPr>
            <a:r>
              <a:rPr lang="en-US" altLang="zh-TW" sz="2400" dirty="0"/>
              <a:t>         the similarity between the two groups is defined to be the similarity of the </a:t>
            </a:r>
            <a:r>
              <a:rPr lang="en-US" altLang="zh-TW" sz="2400" b="1" dirty="0"/>
              <a:t>most</a:t>
            </a:r>
            <a:r>
              <a:rPr lang="en-US" altLang="zh-TW" sz="2400" dirty="0"/>
              <a:t> similar of these        pairs of vertices.</a:t>
            </a:r>
          </a:p>
          <a:p>
            <a:r>
              <a:rPr lang="en-US" altLang="zh-TW" b="1" dirty="0"/>
              <a:t>Complete-linkage clustering</a:t>
            </a:r>
          </a:p>
          <a:p>
            <a:pPr>
              <a:buNone/>
            </a:pPr>
            <a:r>
              <a:rPr lang="en-US" altLang="zh-TW" sz="2400" dirty="0"/>
              <a:t>         the similarity between two groups to be the similarity of the </a:t>
            </a:r>
            <a:r>
              <a:rPr lang="en-US" altLang="zh-TW" sz="2400" b="1" dirty="0"/>
              <a:t>least</a:t>
            </a:r>
            <a:r>
              <a:rPr lang="en-US" altLang="zh-TW" sz="2400" dirty="0"/>
              <a:t> similar pair of vertices.</a:t>
            </a:r>
            <a:endParaRPr lang="en-US" altLang="zh-TW" sz="2400" b="1" dirty="0"/>
          </a:p>
          <a:p>
            <a:r>
              <a:rPr lang="en-US" altLang="zh-TW" b="1" dirty="0"/>
              <a:t>Average-linkage clustering</a:t>
            </a:r>
          </a:p>
          <a:p>
            <a:pPr>
              <a:buNone/>
            </a:pPr>
            <a:r>
              <a:rPr lang="en-US" altLang="zh-TW" sz="2400" dirty="0"/>
              <a:t>         the similarity of two groups to be the </a:t>
            </a:r>
            <a:r>
              <a:rPr lang="en-US" altLang="zh-TW" sz="2400" b="1" dirty="0"/>
              <a:t>mean</a:t>
            </a:r>
            <a:r>
              <a:rPr lang="en-US" altLang="zh-TW" sz="2400" dirty="0"/>
              <a:t> similarity of all pairs of vertices.</a:t>
            </a:r>
            <a:endParaRPr lang="zh-TW" altLang="zh-TW" sz="2400" dirty="0"/>
          </a:p>
          <a:p>
            <a:endParaRPr lang="zh-TW" altLang="en-US" b="1" dirty="0"/>
          </a:p>
        </p:txBody>
      </p:sp>
      <p:graphicFrame>
        <p:nvGraphicFramePr>
          <p:cNvPr id="4" name="物件 3"/>
          <p:cNvGraphicFramePr>
            <a:graphicFrameLocks noChangeAspect="1"/>
          </p:cNvGraphicFramePr>
          <p:nvPr/>
        </p:nvGraphicFramePr>
        <p:xfrm>
          <a:off x="2654822" y="3314964"/>
          <a:ext cx="717550" cy="292100"/>
        </p:xfrm>
        <a:graphic>
          <a:graphicData uri="http://schemas.openxmlformats.org/presentationml/2006/ole">
            <mc:AlternateContent xmlns:mc="http://schemas.openxmlformats.org/markup-compatibility/2006">
              <mc:Choice xmlns:v="urn:schemas-microsoft-com:vml" Requires="v">
                <p:oleObj spid="_x0000_s64519" name="Formula" r:id="rId3" imgW="362160" imgH="147600" progId="Equation.Ribbit">
                  <p:embed/>
                </p:oleObj>
              </mc:Choice>
              <mc:Fallback>
                <p:oleObj name="Formula" r:id="rId3" imgW="362160" imgH="147600" progId="Equation.Ribbi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822" y="3314964"/>
                        <a:ext cx="71755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854572"/>
            <a:ext cx="8206879" cy="769441"/>
          </a:xfrm>
        </p:spPr>
        <p:txBody>
          <a:bodyPr/>
          <a:lstStyle/>
          <a:p>
            <a:r>
              <a:rPr lang="en-US" altLang="zh-TW" dirty="0"/>
              <a:t>Hierarchical Clustering</a:t>
            </a:r>
            <a:endParaRPr lang="zh-TW" altLang="en-US" dirty="0"/>
          </a:p>
        </p:txBody>
      </p:sp>
      <p:sp>
        <p:nvSpPr>
          <p:cNvPr id="3" name="內容版面配置區 2"/>
          <p:cNvSpPr>
            <a:spLocks noGrp="1"/>
          </p:cNvSpPr>
          <p:nvPr>
            <p:ph idx="1"/>
          </p:nvPr>
        </p:nvSpPr>
        <p:spPr>
          <a:xfrm>
            <a:off x="683569" y="1905000"/>
            <a:ext cx="8339782" cy="4191000"/>
          </a:xfrm>
        </p:spPr>
        <p:txBody>
          <a:bodyPr/>
          <a:lstStyle/>
          <a:p>
            <a:r>
              <a:rPr lang="en-US" altLang="zh-TW" sz="2600" b="1" dirty="0"/>
              <a:t>Hierarchical clustering </a:t>
            </a:r>
            <a:r>
              <a:rPr lang="en-US" altLang="zh-TW" sz="2600" dirty="0"/>
              <a:t>method is as follows : </a:t>
            </a:r>
            <a:endParaRPr lang="zh-TW" altLang="zh-TW" sz="2600" dirty="0"/>
          </a:p>
          <a:p>
            <a:pPr lvl="0">
              <a:buNone/>
            </a:pPr>
            <a:r>
              <a:rPr lang="en-US" altLang="zh-TW" sz="2600" dirty="0"/>
              <a:t>   </a:t>
            </a:r>
            <a:r>
              <a:rPr lang="en-US" altLang="zh-TW" sz="2600" b="1" dirty="0"/>
              <a:t>1.</a:t>
            </a:r>
            <a:r>
              <a:rPr lang="en-US" altLang="zh-TW" sz="2600" dirty="0"/>
              <a:t> Choose a similarity measure and evaluate it for all vertex pairs.</a:t>
            </a:r>
            <a:endParaRPr lang="zh-TW" altLang="zh-TW" sz="2600" dirty="0"/>
          </a:p>
          <a:p>
            <a:pPr lvl="0">
              <a:buNone/>
            </a:pPr>
            <a:r>
              <a:rPr lang="en-US" altLang="zh-TW" sz="2600" dirty="0"/>
              <a:t>   </a:t>
            </a:r>
            <a:r>
              <a:rPr lang="en-US" altLang="zh-TW" sz="2600" b="1" dirty="0"/>
              <a:t>2.</a:t>
            </a:r>
            <a:r>
              <a:rPr lang="en-US" altLang="zh-TW" sz="2600" dirty="0"/>
              <a:t> Assign each vertex to a group of its own, consisting of just that one vertex. The initial similarities of the groups are simply the similarities of the vertices.</a:t>
            </a:r>
            <a:endParaRPr lang="zh-TW" altLang="zh-TW" sz="2600" dirty="0"/>
          </a:p>
          <a:p>
            <a:pPr lvl="0">
              <a:buNone/>
            </a:pPr>
            <a:r>
              <a:rPr lang="en-US" altLang="zh-TW" sz="2600" dirty="0"/>
              <a:t>   </a:t>
            </a:r>
            <a:r>
              <a:rPr lang="en-US" altLang="zh-TW" sz="2600" b="1" dirty="0"/>
              <a:t>3.</a:t>
            </a:r>
            <a:r>
              <a:rPr lang="en-US" altLang="zh-TW" sz="2600" dirty="0"/>
              <a:t> Find the pair of groups with the highest similarity and join them together into a single group.</a:t>
            </a:r>
            <a:endParaRPr lang="zh-TW" altLang="zh-TW" sz="2600" dirty="0"/>
          </a:p>
          <a:p>
            <a:endParaRPr lang="zh-TW"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854572"/>
            <a:ext cx="8206879" cy="769441"/>
          </a:xfrm>
        </p:spPr>
        <p:txBody>
          <a:bodyPr/>
          <a:lstStyle/>
          <a:p>
            <a:r>
              <a:rPr lang="en-US" altLang="zh-TW" dirty="0"/>
              <a:t>Hierarchical Clustering</a:t>
            </a:r>
            <a:endParaRPr lang="zh-TW" altLang="en-US" dirty="0"/>
          </a:p>
        </p:txBody>
      </p:sp>
      <p:sp>
        <p:nvSpPr>
          <p:cNvPr id="3" name="內容版面配置區 2"/>
          <p:cNvSpPr>
            <a:spLocks noGrp="1"/>
          </p:cNvSpPr>
          <p:nvPr>
            <p:ph idx="1"/>
          </p:nvPr>
        </p:nvSpPr>
        <p:spPr/>
        <p:txBody>
          <a:bodyPr/>
          <a:lstStyle/>
          <a:p>
            <a:pPr lvl="0">
              <a:buNone/>
            </a:pPr>
            <a:r>
              <a:rPr lang="en-US" altLang="zh-TW" dirty="0"/>
              <a:t>  </a:t>
            </a:r>
            <a:r>
              <a:rPr lang="en-US" altLang="zh-TW" b="1" dirty="0"/>
              <a:t>4.</a:t>
            </a:r>
            <a:r>
              <a:rPr lang="en-US" altLang="zh-TW" dirty="0"/>
              <a:t> Calculate the similarity between the new composite group and all others using one of the three methods above</a:t>
            </a:r>
            <a:r>
              <a:rPr lang="en-US" altLang="zh-TW" b="1" dirty="0"/>
              <a:t>(single-, complete-, or average-</a:t>
            </a:r>
            <a:r>
              <a:rPr lang="en-US" altLang="zh-TW" dirty="0"/>
              <a:t>).</a:t>
            </a:r>
            <a:endParaRPr lang="zh-TW" altLang="zh-TW" dirty="0"/>
          </a:p>
          <a:p>
            <a:pPr lvl="0">
              <a:buNone/>
            </a:pPr>
            <a:r>
              <a:rPr lang="en-US" altLang="zh-TW" dirty="0"/>
              <a:t>  </a:t>
            </a:r>
            <a:r>
              <a:rPr lang="en-US" altLang="zh-TW" b="1" dirty="0"/>
              <a:t>5.</a:t>
            </a:r>
            <a:r>
              <a:rPr lang="en-US" altLang="zh-TW" dirty="0"/>
              <a:t> Repeat from step 3 until all vertices have been joined into a single group.</a:t>
            </a:r>
            <a:endParaRPr lang="zh-TW" altLang="zh-TW" dirty="0"/>
          </a:p>
          <a:p>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854572"/>
            <a:ext cx="8278887" cy="769441"/>
          </a:xfrm>
        </p:spPr>
        <p:txBody>
          <a:bodyPr/>
          <a:lstStyle/>
          <a:p>
            <a:r>
              <a:rPr lang="en-US" altLang="zh-TW" dirty="0"/>
              <a:t>Community Detection</a:t>
            </a:r>
            <a:endParaRPr lang="zh-TW" altLang="en-US" dirty="0"/>
          </a:p>
        </p:txBody>
      </p:sp>
      <p:sp>
        <p:nvSpPr>
          <p:cNvPr id="5" name="內容版面配置區 4"/>
          <p:cNvSpPr>
            <a:spLocks noGrp="1"/>
          </p:cNvSpPr>
          <p:nvPr>
            <p:ph idx="1"/>
          </p:nvPr>
        </p:nvSpPr>
        <p:spPr>
          <a:xfrm>
            <a:off x="611560" y="1905000"/>
            <a:ext cx="8411791" cy="4191000"/>
          </a:xfrm>
        </p:spPr>
        <p:txBody>
          <a:bodyPr/>
          <a:lstStyle/>
          <a:p>
            <a:r>
              <a:rPr lang="en-US" altLang="zh-TW" sz="2800" dirty="0"/>
              <a:t>The search for the naturally occurring groups in a network regardless of their number or size, which is used primarily as a tool for discovering and understanding the large-scale structure of networks.</a:t>
            </a:r>
          </a:p>
          <a:p>
            <a:r>
              <a:rPr lang="en-US" altLang="zh-TW" sz="2800" dirty="0"/>
              <a:t>The basic goal of community detection is similar to that of graph partitioning. The important difference is that the number or size of groups is </a:t>
            </a:r>
            <a:r>
              <a:rPr lang="en-US" altLang="zh-TW" sz="2800" b="1" dirty="0"/>
              <a:t>not fixed</a:t>
            </a:r>
            <a:r>
              <a:rPr lang="en-US" altLang="zh-TW" sz="2800" dirty="0"/>
              <a:t>.</a:t>
            </a:r>
            <a:endParaRPr lang="zh-TW" altLang="zh-TW" sz="2800" dirty="0"/>
          </a:p>
          <a:p>
            <a:endParaRPr lang="zh-TW" altLang="zh-TW" sz="2800" dirty="0"/>
          </a:p>
          <a:p>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854572"/>
            <a:ext cx="8206879" cy="769441"/>
          </a:xfrm>
        </p:spPr>
        <p:txBody>
          <a:bodyPr/>
          <a:lstStyle/>
          <a:p>
            <a:r>
              <a:rPr lang="en-US" altLang="zh-TW" dirty="0"/>
              <a:t>Hierarchical Clustering</a:t>
            </a:r>
            <a:endParaRPr lang="zh-TW" altLang="en-US" dirty="0"/>
          </a:p>
        </p:txBody>
      </p:sp>
      <p:sp>
        <p:nvSpPr>
          <p:cNvPr id="3" name="內容版面配置區 2"/>
          <p:cNvSpPr>
            <a:spLocks noGrp="1"/>
          </p:cNvSpPr>
          <p:nvPr>
            <p:ph idx="1"/>
          </p:nvPr>
        </p:nvSpPr>
        <p:spPr>
          <a:xfrm>
            <a:off x="611561" y="1905000"/>
            <a:ext cx="8411790" cy="4191000"/>
          </a:xfrm>
        </p:spPr>
        <p:txBody>
          <a:bodyPr/>
          <a:lstStyle/>
          <a:p>
            <a:r>
              <a:rPr lang="en-US" altLang="zh-TW" dirty="0"/>
              <a:t>        </a:t>
            </a:r>
            <a:r>
              <a:rPr lang="en-US" altLang="zh-TW" sz="2800" dirty="0"/>
              <a:t>in the naive implementation </a:t>
            </a:r>
          </a:p>
          <a:p>
            <a:pPr>
              <a:buNone/>
            </a:pPr>
            <a:r>
              <a:rPr lang="en-US" altLang="zh-TW" sz="2800" dirty="0"/>
              <a:t>   or                 if we use a heap.</a:t>
            </a:r>
            <a:endParaRPr lang="zh-TW" altLang="en-US" sz="2800" dirty="0"/>
          </a:p>
        </p:txBody>
      </p:sp>
      <p:graphicFrame>
        <p:nvGraphicFramePr>
          <p:cNvPr id="4" name="物件 3"/>
          <p:cNvGraphicFramePr>
            <a:graphicFrameLocks noChangeAspect="1"/>
          </p:cNvGraphicFramePr>
          <p:nvPr/>
        </p:nvGraphicFramePr>
        <p:xfrm>
          <a:off x="1115616" y="1988840"/>
          <a:ext cx="911225" cy="484188"/>
        </p:xfrm>
        <a:graphic>
          <a:graphicData uri="http://schemas.openxmlformats.org/presentationml/2006/ole">
            <mc:AlternateContent xmlns:mc="http://schemas.openxmlformats.org/markup-compatibility/2006">
              <mc:Choice xmlns:v="urn:schemas-microsoft-com:vml" Requires="v">
                <p:oleObj spid="_x0000_s65548" name="Formula" r:id="rId3" imgW="461160" imgH="244080" progId="Equation.Ribbit">
                  <p:embed/>
                </p:oleObj>
              </mc:Choice>
              <mc:Fallback>
                <p:oleObj name="Formula" r:id="rId3" imgW="461160" imgH="244080" progId="Equation.Ribbi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988840"/>
                        <a:ext cx="91122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物件 4"/>
          <p:cNvGraphicFramePr>
            <a:graphicFrameLocks noChangeAspect="1"/>
          </p:cNvGraphicFramePr>
          <p:nvPr/>
        </p:nvGraphicFramePr>
        <p:xfrm>
          <a:off x="1561379" y="2522876"/>
          <a:ext cx="1876425" cy="484187"/>
        </p:xfrm>
        <a:graphic>
          <a:graphicData uri="http://schemas.openxmlformats.org/presentationml/2006/ole">
            <mc:AlternateContent xmlns:mc="http://schemas.openxmlformats.org/markup-compatibility/2006">
              <mc:Choice xmlns:v="urn:schemas-microsoft-com:vml" Requires="v">
                <p:oleObj spid="_x0000_s65549" name="Formula" r:id="rId5" imgW="947520" imgH="244080" progId="Equation.Ribbit">
                  <p:embed/>
                </p:oleObj>
              </mc:Choice>
              <mc:Fallback>
                <p:oleObj name="Formula" r:id="rId5" imgW="947520" imgH="244080" progId="Equation.Ribbi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1379" y="2522876"/>
                        <a:ext cx="1876425"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854572"/>
            <a:ext cx="8278887" cy="769441"/>
          </a:xfrm>
        </p:spPr>
        <p:txBody>
          <a:bodyPr/>
          <a:lstStyle/>
          <a:p>
            <a:r>
              <a:rPr lang="en-US" altLang="zh-TW" dirty="0"/>
              <a:t>Community Detection</a:t>
            </a:r>
            <a:endParaRPr lang="zh-TW" altLang="en-US" dirty="0"/>
          </a:p>
        </p:txBody>
      </p:sp>
      <p:sp>
        <p:nvSpPr>
          <p:cNvPr id="5" name="內容版面配置區 4"/>
          <p:cNvSpPr>
            <a:spLocks noGrp="1"/>
          </p:cNvSpPr>
          <p:nvPr>
            <p:ph idx="1"/>
          </p:nvPr>
        </p:nvSpPr>
        <p:spPr>
          <a:xfrm>
            <a:off x="683569" y="1905000"/>
            <a:ext cx="8339782" cy="4191000"/>
          </a:xfrm>
        </p:spPr>
        <p:txBody>
          <a:bodyPr/>
          <a:lstStyle/>
          <a:p>
            <a:r>
              <a:rPr lang="en-US" altLang="zh-TW" sz="2800" dirty="0"/>
              <a:t>A good division is one where there are </a:t>
            </a:r>
            <a:r>
              <a:rPr lang="en-US" altLang="zh-TW" sz="2800" b="1" dirty="0"/>
              <a:t>fewer</a:t>
            </a:r>
            <a:r>
              <a:rPr lang="en-US" altLang="zh-TW" sz="2800" dirty="0"/>
              <a:t> </a:t>
            </a:r>
            <a:r>
              <a:rPr lang="en-US" altLang="zh-TW" sz="2800" b="1" dirty="0"/>
              <a:t>than expected </a:t>
            </a:r>
            <a:r>
              <a:rPr lang="en-US" altLang="zh-TW" sz="2800" dirty="0"/>
              <a:t>edges between groups.</a:t>
            </a:r>
          </a:p>
          <a:p>
            <a:r>
              <a:rPr lang="en-US" altLang="zh-TW" sz="2800" dirty="0"/>
              <a:t>The goal will be to find a measure that quantifies how many edges lie within groups in our network relative to the number of such edges expected on the basis of chance.</a:t>
            </a:r>
            <a:endParaRPr lang="zh-TW" altLang="zh-TW" sz="2800" dirty="0"/>
          </a:p>
          <a:p>
            <a:endParaRPr lang="zh-TW" altLang="zh-TW" dirty="0"/>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177463"/>
            <a:ext cx="8278887" cy="1446550"/>
          </a:xfrm>
        </p:spPr>
        <p:txBody>
          <a:bodyPr/>
          <a:lstStyle/>
          <a:p>
            <a:r>
              <a:rPr lang="en-US" altLang="zh-TW" dirty="0"/>
              <a:t>Spectral Modularity Maximization</a:t>
            </a:r>
            <a:endParaRPr lang="zh-TW" altLang="en-US" dirty="0"/>
          </a:p>
        </p:txBody>
      </p:sp>
      <p:sp>
        <p:nvSpPr>
          <p:cNvPr id="5" name="內容版面配置區 4"/>
          <p:cNvSpPr>
            <a:spLocks noGrp="1"/>
          </p:cNvSpPr>
          <p:nvPr>
            <p:ph idx="1"/>
          </p:nvPr>
        </p:nvSpPr>
        <p:spPr>
          <a:xfrm>
            <a:off x="755577" y="1905000"/>
            <a:ext cx="8267774" cy="4620344"/>
          </a:xfrm>
        </p:spPr>
        <p:txBody>
          <a:bodyPr/>
          <a:lstStyle/>
          <a:p>
            <a:r>
              <a:rPr lang="en-US" altLang="zh-TW" b="1" dirty="0"/>
              <a:t>Modularity :</a:t>
            </a:r>
          </a:p>
          <a:p>
            <a:endParaRPr lang="en-US" altLang="zh-TW" dirty="0"/>
          </a:p>
          <a:p>
            <a:endParaRPr lang="en-US" altLang="zh-TW" dirty="0"/>
          </a:p>
          <a:p>
            <a:endParaRPr lang="en-US" altLang="zh-TW" dirty="0"/>
          </a:p>
          <a:p>
            <a:endParaRPr lang="en-US" altLang="zh-TW" dirty="0"/>
          </a:p>
          <a:p>
            <a:pPr>
              <a:buNone/>
            </a:pPr>
            <a:r>
              <a:rPr lang="en-US" altLang="zh-TW" dirty="0"/>
              <a:t>    </a:t>
            </a:r>
            <a:r>
              <a:rPr lang="en-US" altLang="zh-TW" sz="2800" dirty="0"/>
              <a:t>has the property : </a:t>
            </a:r>
          </a:p>
          <a:p>
            <a:endParaRPr lang="zh-TW" altLang="en-US" dirty="0"/>
          </a:p>
        </p:txBody>
      </p:sp>
      <p:graphicFrame>
        <p:nvGraphicFramePr>
          <p:cNvPr id="6" name="物件 5"/>
          <p:cNvGraphicFramePr>
            <a:graphicFrameLocks noChangeAspect="1"/>
          </p:cNvGraphicFramePr>
          <p:nvPr/>
        </p:nvGraphicFramePr>
        <p:xfrm>
          <a:off x="755576" y="2636912"/>
          <a:ext cx="8134350" cy="942975"/>
        </p:xfrm>
        <a:graphic>
          <a:graphicData uri="http://schemas.openxmlformats.org/presentationml/2006/ole">
            <mc:AlternateContent xmlns:mc="http://schemas.openxmlformats.org/markup-compatibility/2006">
              <mc:Choice xmlns:v="urn:schemas-microsoft-com:vml" Requires="v">
                <p:oleObj spid="_x0000_s16406" name="Formula" r:id="rId3" imgW="4103640" imgH="476280" progId="Equation.Ribbit">
                  <p:embed/>
                </p:oleObj>
              </mc:Choice>
              <mc:Fallback>
                <p:oleObj name="Formula" r:id="rId3" imgW="4103640" imgH="476280" progId="Equation.Ribbi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636912"/>
                        <a:ext cx="813435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755576" y="3789040"/>
          <a:ext cx="2652712" cy="814387"/>
        </p:xfrm>
        <a:graphic>
          <a:graphicData uri="http://schemas.openxmlformats.org/presentationml/2006/ole">
            <mc:AlternateContent xmlns:mc="http://schemas.openxmlformats.org/markup-compatibility/2006">
              <mc:Choice xmlns:v="urn:schemas-microsoft-com:vml" Requires="v">
                <p:oleObj spid="_x0000_s16407" name="Formula" r:id="rId5" imgW="1338840" imgH="411480" progId="Equation.Ribbit">
                  <p:embed/>
                </p:oleObj>
              </mc:Choice>
              <mc:Fallback>
                <p:oleObj name="Formula" r:id="rId5" imgW="1338840" imgH="411480" progId="Equation.Ribbi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789040"/>
                        <a:ext cx="2652712"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827584" y="5517232"/>
          <a:ext cx="7219950" cy="942975"/>
        </p:xfrm>
        <a:graphic>
          <a:graphicData uri="http://schemas.openxmlformats.org/presentationml/2006/ole">
            <mc:AlternateContent xmlns:mc="http://schemas.openxmlformats.org/markup-compatibility/2006">
              <mc:Choice xmlns:v="urn:schemas-microsoft-com:vml" Requires="v">
                <p:oleObj spid="_x0000_s16408" name="Formula" r:id="rId7" imgW="3642480" imgH="476280" progId="Equation.Ribbit">
                  <p:embed/>
                </p:oleObj>
              </mc:Choice>
              <mc:Fallback>
                <p:oleObj name="Formula" r:id="rId7" imgW="3642480" imgH="476280" progId="Equation.Ribbit">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5517232"/>
                        <a:ext cx="721995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物件 8"/>
          <p:cNvGraphicFramePr>
            <a:graphicFrameLocks noChangeAspect="1"/>
          </p:cNvGraphicFramePr>
          <p:nvPr/>
        </p:nvGraphicFramePr>
        <p:xfrm>
          <a:off x="827584" y="4941168"/>
          <a:ext cx="496888" cy="409575"/>
        </p:xfrm>
        <a:graphic>
          <a:graphicData uri="http://schemas.openxmlformats.org/presentationml/2006/ole">
            <mc:AlternateContent xmlns:mc="http://schemas.openxmlformats.org/markup-compatibility/2006">
              <mc:Choice xmlns:v="urn:schemas-microsoft-com:vml" Requires="v">
                <p:oleObj spid="_x0000_s16409" name="Formula" r:id="rId9" imgW="250200" imgH="205920" progId="Equation.Ribbit">
                  <p:embed/>
                </p:oleObj>
              </mc:Choice>
              <mc:Fallback>
                <p:oleObj name="Formula" r:id="rId9" imgW="250200" imgH="205920" progId="Equation.Ribbit">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584" y="4941168"/>
                        <a:ext cx="496888"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177463"/>
            <a:ext cx="8278887" cy="1446550"/>
          </a:xfrm>
        </p:spPr>
        <p:txBody>
          <a:bodyPr/>
          <a:lstStyle/>
          <a:p>
            <a:r>
              <a:rPr lang="en-US" altLang="zh-TW" dirty="0"/>
              <a:t>Spectral Modularity Maximization</a:t>
            </a:r>
            <a:endParaRPr lang="zh-TW" altLang="en-US" dirty="0"/>
          </a:p>
        </p:txBody>
      </p:sp>
      <p:sp>
        <p:nvSpPr>
          <p:cNvPr id="5" name="內容版面配置區 4"/>
          <p:cNvSpPr>
            <a:spLocks noGrp="1"/>
          </p:cNvSpPr>
          <p:nvPr>
            <p:ph idx="1"/>
          </p:nvPr>
        </p:nvSpPr>
        <p:spPr>
          <a:xfrm>
            <a:off x="611561" y="1905000"/>
            <a:ext cx="8411790" cy="4191000"/>
          </a:xfrm>
        </p:spPr>
        <p:txBody>
          <a:bodyPr/>
          <a:lstStyle/>
          <a:p>
            <a:endParaRPr lang="zh-TW" altLang="en-US" dirty="0"/>
          </a:p>
        </p:txBody>
      </p:sp>
      <p:graphicFrame>
        <p:nvGraphicFramePr>
          <p:cNvPr id="17411" name="Object 3"/>
          <p:cNvGraphicFramePr>
            <a:graphicFrameLocks noChangeAspect="1"/>
          </p:cNvGraphicFramePr>
          <p:nvPr/>
        </p:nvGraphicFramePr>
        <p:xfrm>
          <a:off x="899592" y="1988840"/>
          <a:ext cx="6834188" cy="944563"/>
        </p:xfrm>
        <a:graphic>
          <a:graphicData uri="http://schemas.openxmlformats.org/presentationml/2006/ole">
            <mc:AlternateContent xmlns:mc="http://schemas.openxmlformats.org/markup-compatibility/2006">
              <mc:Choice xmlns:v="urn:schemas-microsoft-com:vml" Requires="v">
                <p:oleObj spid="_x0000_s17431" name="Formula" r:id="rId3" imgW="3448080" imgH="476280" progId="Equation.Ribbit">
                  <p:embed/>
                </p:oleObj>
              </mc:Choice>
              <mc:Fallback>
                <p:oleObj name="Formula" r:id="rId3" imgW="3448080" imgH="476280" progId="Equation.Ribbit">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988840"/>
                        <a:ext cx="6834188"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899592" y="3212976"/>
          <a:ext cx="3408362" cy="804862"/>
        </p:xfrm>
        <a:graphic>
          <a:graphicData uri="http://schemas.openxmlformats.org/presentationml/2006/ole">
            <mc:AlternateContent xmlns:mc="http://schemas.openxmlformats.org/markup-compatibility/2006">
              <mc:Choice xmlns:v="urn:schemas-microsoft-com:vml" Requires="v">
                <p:oleObj spid="_x0000_s17432" name="Formula" r:id="rId5" imgW="1719720" imgH="406440" progId="Equation.Ribbit">
                  <p:embed/>
                </p:oleObj>
              </mc:Choice>
              <mc:Fallback>
                <p:oleObj name="Formula" r:id="rId5" imgW="1719720" imgH="406440" progId="Equation.Ribbit">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3212976"/>
                        <a:ext cx="3408362"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899592" y="4176118"/>
          <a:ext cx="6980238" cy="933450"/>
        </p:xfrm>
        <a:graphic>
          <a:graphicData uri="http://schemas.openxmlformats.org/presentationml/2006/ole">
            <mc:AlternateContent xmlns:mc="http://schemas.openxmlformats.org/markup-compatibility/2006">
              <mc:Choice xmlns:v="urn:schemas-microsoft-com:vml" Requires="v">
                <p:oleObj spid="_x0000_s17433" name="Formula" r:id="rId7" imgW="3520440" imgH="471240" progId="Equation.Ribbit">
                  <p:embed/>
                </p:oleObj>
              </mc:Choice>
              <mc:Fallback>
                <p:oleObj name="Formula" r:id="rId7" imgW="3520440" imgH="471240" progId="Equation.Ribbit">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4176118"/>
                        <a:ext cx="6980238"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物件 8"/>
          <p:cNvGraphicFramePr>
            <a:graphicFrameLocks noChangeAspect="1"/>
          </p:cNvGraphicFramePr>
          <p:nvPr/>
        </p:nvGraphicFramePr>
        <p:xfrm>
          <a:off x="899592" y="5157192"/>
          <a:ext cx="2662238" cy="804862"/>
        </p:xfrm>
        <a:graphic>
          <a:graphicData uri="http://schemas.openxmlformats.org/presentationml/2006/ole">
            <mc:AlternateContent xmlns:mc="http://schemas.openxmlformats.org/markup-compatibility/2006">
              <mc:Choice xmlns:v="urn:schemas-microsoft-com:vml" Requires="v">
                <p:oleObj spid="_x0000_s17434" name="Formula" r:id="rId9" imgW="1342440" imgH="406440" progId="Equation.Ribbit">
                  <p:embed/>
                </p:oleObj>
              </mc:Choice>
              <mc:Fallback>
                <p:oleObj name="Formula" r:id="rId9" imgW="1342440" imgH="406440" progId="Equation.Ribbit">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5157192"/>
                        <a:ext cx="2662238"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Spectral Modularity Maximization</a:t>
            </a:r>
            <a:endParaRPr lang="zh-TW" altLang="en-US" dirty="0"/>
          </a:p>
        </p:txBody>
      </p:sp>
      <p:sp>
        <p:nvSpPr>
          <p:cNvPr id="3" name="內容版面配置區 2"/>
          <p:cNvSpPr>
            <a:spLocks noGrp="1"/>
          </p:cNvSpPr>
          <p:nvPr>
            <p:ph idx="1"/>
          </p:nvPr>
        </p:nvSpPr>
        <p:spPr/>
        <p:txBody>
          <a:bodyPr/>
          <a:lstStyle/>
          <a:p>
            <a:endParaRPr lang="zh-TW" altLang="en-US"/>
          </a:p>
        </p:txBody>
      </p:sp>
      <p:graphicFrame>
        <p:nvGraphicFramePr>
          <p:cNvPr id="5" name="物件 4"/>
          <p:cNvGraphicFramePr>
            <a:graphicFrameLocks noChangeAspect="1"/>
          </p:cNvGraphicFramePr>
          <p:nvPr/>
        </p:nvGraphicFramePr>
        <p:xfrm>
          <a:off x="2051720" y="2204864"/>
          <a:ext cx="4311427" cy="927281"/>
        </p:xfrm>
        <a:graphic>
          <a:graphicData uri="http://schemas.openxmlformats.org/presentationml/2006/ole">
            <mc:AlternateContent xmlns:mc="http://schemas.openxmlformats.org/markup-compatibility/2006">
              <mc:Choice xmlns:v="urn:schemas-microsoft-com:vml" Requires="v">
                <p:oleObj spid="_x0000_s74780" name="Formula" r:id="rId3" imgW="2028240" imgH="437040" progId="Equation.Ribbit">
                  <p:embed/>
                </p:oleObj>
              </mc:Choice>
              <mc:Fallback>
                <p:oleObj name="Formula" r:id="rId3" imgW="2028240" imgH="437040" progId="Equation.Ribbit">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204864"/>
                        <a:ext cx="4311427" cy="927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nvGraphicFramePr>
        <p:xfrm>
          <a:off x="1907704" y="3284984"/>
          <a:ext cx="4659312" cy="915988"/>
        </p:xfrm>
        <a:graphic>
          <a:graphicData uri="http://schemas.openxmlformats.org/presentationml/2006/ole">
            <mc:AlternateContent xmlns:mc="http://schemas.openxmlformats.org/markup-compatibility/2006">
              <mc:Choice xmlns:v="urn:schemas-microsoft-com:vml" Requires="v">
                <p:oleObj spid="_x0000_s74781" name="Formula" r:id="rId5" imgW="2350800" imgH="462600" progId="Equation.Ribbit">
                  <p:embed/>
                </p:oleObj>
              </mc:Choice>
              <mc:Fallback>
                <p:oleObj name="Formula" r:id="rId5" imgW="2350800" imgH="462600" progId="Equation.Ribbit">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3284984"/>
                        <a:ext cx="4659312"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2123728" y="4293096"/>
          <a:ext cx="1930400" cy="714375"/>
        </p:xfrm>
        <a:graphic>
          <a:graphicData uri="http://schemas.openxmlformats.org/presentationml/2006/ole">
            <mc:AlternateContent xmlns:mc="http://schemas.openxmlformats.org/markup-compatibility/2006">
              <mc:Choice xmlns:v="urn:schemas-microsoft-com:vml" Requires="v">
                <p:oleObj spid="_x0000_s74782" name="Formula" r:id="rId7" imgW="973080" imgH="359640" progId="Equation.Ribbit">
                  <p:embed/>
                </p:oleObj>
              </mc:Choice>
              <mc:Fallback>
                <p:oleObj name="Formula" r:id="rId7" imgW="973080" imgH="359640" progId="Equation.Ribbit">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3728" y="4293096"/>
                        <a:ext cx="1930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1979712" y="5085184"/>
          <a:ext cx="3389312" cy="311150"/>
        </p:xfrm>
        <a:graphic>
          <a:graphicData uri="http://schemas.openxmlformats.org/presentationml/2006/ole">
            <mc:AlternateContent xmlns:mc="http://schemas.openxmlformats.org/markup-compatibility/2006">
              <mc:Choice xmlns:v="urn:schemas-microsoft-com:vml" Requires="v">
                <p:oleObj spid="_x0000_s74783" name="Formula" r:id="rId9" imgW="1709640" imgH="157680" progId="Equation.Ribbit">
                  <p:embed/>
                </p:oleObj>
              </mc:Choice>
              <mc:Fallback>
                <p:oleObj name="Formula" r:id="rId9" imgW="1709640" imgH="157680" progId="Equation.Ribbit">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712" y="5085184"/>
                        <a:ext cx="3389312"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物件 8"/>
          <p:cNvGraphicFramePr>
            <a:graphicFrameLocks noChangeAspect="1"/>
          </p:cNvGraphicFramePr>
          <p:nvPr/>
        </p:nvGraphicFramePr>
        <p:xfrm>
          <a:off x="2051720" y="5517232"/>
          <a:ext cx="2752725" cy="655638"/>
        </p:xfrm>
        <a:graphic>
          <a:graphicData uri="http://schemas.openxmlformats.org/presentationml/2006/ole">
            <mc:AlternateContent xmlns:mc="http://schemas.openxmlformats.org/markup-compatibility/2006">
              <mc:Choice xmlns:v="urn:schemas-microsoft-com:vml" Requires="v">
                <p:oleObj spid="_x0000_s74784" name="Formula" r:id="rId11" imgW="1389600" imgH="330480" progId="Equation.Ribbit">
                  <p:embed/>
                </p:oleObj>
              </mc:Choice>
              <mc:Fallback>
                <p:oleObj name="Formula" r:id="rId11" imgW="1389600" imgH="330480" progId="Equation.Ribbit">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1720" y="5517232"/>
                        <a:ext cx="2752725"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Spectral Modularity Maximization</a:t>
            </a:r>
            <a:endParaRPr lang="zh-TW" altLang="en-US" dirty="0"/>
          </a:p>
        </p:txBody>
      </p:sp>
      <p:sp>
        <p:nvSpPr>
          <p:cNvPr id="3" name="內容版面配置區 2"/>
          <p:cNvSpPr>
            <a:spLocks noGrp="1"/>
          </p:cNvSpPr>
          <p:nvPr>
            <p:ph idx="1"/>
          </p:nvPr>
        </p:nvSpPr>
        <p:spPr/>
        <p:txBody>
          <a:bodyPr/>
          <a:lstStyle/>
          <a:p>
            <a:r>
              <a:rPr lang="en-US" altLang="zh-TW" dirty="0"/>
              <a:t>For maximum modularity, we should choose s to the eigenvector u</a:t>
            </a:r>
            <a:r>
              <a:rPr lang="en-US" altLang="zh-TW" baseline="-25000" dirty="0"/>
              <a:t>1</a:t>
            </a:r>
            <a:r>
              <a:rPr lang="en-US" altLang="zh-TW" dirty="0"/>
              <a:t> corresponding to the largest eigenvalue of the modularity matrix.</a:t>
            </a:r>
          </a:p>
          <a:p>
            <a:r>
              <a:rPr lang="en-US" altLang="zh-TW" dirty="0"/>
              <a:t>Relaxation:</a:t>
            </a:r>
            <a:endParaRPr lang="zh-TW" altLang="en-US" dirty="0"/>
          </a:p>
        </p:txBody>
      </p:sp>
      <p:graphicFrame>
        <p:nvGraphicFramePr>
          <p:cNvPr id="75778" name="Object 2"/>
          <p:cNvGraphicFramePr>
            <a:graphicFrameLocks noChangeAspect="1"/>
          </p:cNvGraphicFramePr>
          <p:nvPr/>
        </p:nvGraphicFramePr>
        <p:xfrm>
          <a:off x="1331640" y="4797152"/>
          <a:ext cx="3632200" cy="947737"/>
        </p:xfrm>
        <a:graphic>
          <a:graphicData uri="http://schemas.openxmlformats.org/presentationml/2006/ole">
            <mc:AlternateContent xmlns:mc="http://schemas.openxmlformats.org/markup-compatibility/2006">
              <mc:Choice xmlns:v="urn:schemas-microsoft-com:vml" Requires="v">
                <p:oleObj spid="_x0000_s75783" name="Formula" r:id="rId3" imgW="1831680" imgH="477720" progId="Equation.Ribbit">
                  <p:embed/>
                </p:oleObj>
              </mc:Choice>
              <mc:Fallback>
                <p:oleObj name="Formula" r:id="rId3" imgW="1831680" imgH="477720" progId="Equation.Ribbi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797152"/>
                        <a:ext cx="3632200"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7" y="177463"/>
            <a:ext cx="7056784" cy="1446550"/>
          </a:xfrm>
        </p:spPr>
        <p:txBody>
          <a:bodyPr/>
          <a:lstStyle/>
          <a:p>
            <a:r>
              <a:rPr lang="en-US" altLang="zh-TW" dirty="0"/>
              <a:t>Division into more than Two Groups</a:t>
            </a:r>
            <a:endParaRPr lang="zh-TW" altLang="en-US" dirty="0"/>
          </a:p>
        </p:txBody>
      </p:sp>
      <p:sp>
        <p:nvSpPr>
          <p:cNvPr id="5" name="內容版面配置區 4"/>
          <p:cNvSpPr>
            <a:spLocks noGrp="1"/>
          </p:cNvSpPr>
          <p:nvPr>
            <p:ph idx="1"/>
          </p:nvPr>
        </p:nvSpPr>
        <p:spPr>
          <a:xfrm>
            <a:off x="683569" y="1905000"/>
            <a:ext cx="8339782" cy="4620344"/>
          </a:xfrm>
        </p:spPr>
        <p:txBody>
          <a:bodyPr/>
          <a:lstStyle/>
          <a:p>
            <a:r>
              <a:rPr lang="en-US" altLang="zh-TW" dirty="0"/>
              <a:t>Consider explicitly the change </a:t>
            </a:r>
            <a:endParaRPr lang="zh-TW" altLang="en-US" dirty="0"/>
          </a:p>
        </p:txBody>
      </p:sp>
      <p:graphicFrame>
        <p:nvGraphicFramePr>
          <p:cNvPr id="6" name="物件 5"/>
          <p:cNvGraphicFramePr>
            <a:graphicFrameLocks noChangeAspect="1"/>
          </p:cNvGraphicFramePr>
          <p:nvPr/>
        </p:nvGraphicFramePr>
        <p:xfrm>
          <a:off x="1043608" y="2564904"/>
          <a:ext cx="6426200" cy="933450"/>
        </p:xfrm>
        <a:graphic>
          <a:graphicData uri="http://schemas.openxmlformats.org/presentationml/2006/ole">
            <mc:AlternateContent xmlns:mc="http://schemas.openxmlformats.org/markup-compatibility/2006">
              <mc:Choice xmlns:v="urn:schemas-microsoft-com:vml" Requires="v">
                <p:oleObj spid="_x0000_s52245" name="Formula" r:id="rId3" imgW="3241080" imgH="471240" progId="Equation.Ribbit">
                  <p:embed/>
                </p:oleObj>
              </mc:Choice>
              <mc:Fallback>
                <p:oleObj name="Formula" r:id="rId3" imgW="3241080" imgH="471240" progId="Equation.Ribbit">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564904"/>
                        <a:ext cx="6426200"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1763688" y="3501008"/>
          <a:ext cx="4491038" cy="933450"/>
        </p:xfrm>
        <a:graphic>
          <a:graphicData uri="http://schemas.openxmlformats.org/presentationml/2006/ole">
            <mc:AlternateContent xmlns:mc="http://schemas.openxmlformats.org/markup-compatibility/2006">
              <mc:Choice xmlns:v="urn:schemas-microsoft-com:vml" Requires="v">
                <p:oleObj spid="_x0000_s52246" name="Formula" r:id="rId5" imgW="2264760" imgH="471240" progId="Equation.Ribbit">
                  <p:embed/>
                </p:oleObj>
              </mc:Choice>
              <mc:Fallback>
                <p:oleObj name="Formula" r:id="rId5" imgW="2264760" imgH="471240" progId="Equation.Ribbit">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3501008"/>
                        <a:ext cx="4491038"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1835696" y="4653136"/>
          <a:ext cx="4843462" cy="933450"/>
        </p:xfrm>
        <a:graphic>
          <a:graphicData uri="http://schemas.openxmlformats.org/presentationml/2006/ole">
            <mc:AlternateContent xmlns:mc="http://schemas.openxmlformats.org/markup-compatibility/2006">
              <mc:Choice xmlns:v="urn:schemas-microsoft-com:vml" Requires="v">
                <p:oleObj spid="_x0000_s52247" name="Formula" r:id="rId7" imgW="2443680" imgH="471240" progId="Equation.Ribbit">
                  <p:embed/>
                </p:oleObj>
              </mc:Choice>
              <mc:Fallback>
                <p:oleObj name="Formula" r:id="rId7" imgW="2443680" imgH="471240" progId="Equation.Ribbit">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4653136"/>
                        <a:ext cx="4843462"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物件 8"/>
          <p:cNvGraphicFramePr>
            <a:graphicFrameLocks noChangeAspect="1"/>
          </p:cNvGraphicFramePr>
          <p:nvPr/>
        </p:nvGraphicFramePr>
        <p:xfrm>
          <a:off x="1876425" y="5732463"/>
          <a:ext cx="2117725" cy="804862"/>
        </p:xfrm>
        <a:graphic>
          <a:graphicData uri="http://schemas.openxmlformats.org/presentationml/2006/ole">
            <mc:AlternateContent xmlns:mc="http://schemas.openxmlformats.org/markup-compatibility/2006">
              <mc:Choice xmlns:v="urn:schemas-microsoft-com:vml" Requires="v">
                <p:oleObj spid="_x0000_s52248" name="Formula" r:id="rId9" imgW="1068120" imgH="406440" progId="Equation.Ribbit">
                  <p:embed/>
                </p:oleObj>
              </mc:Choice>
              <mc:Fallback>
                <p:oleObj name="Formula" r:id="rId9" imgW="1068120" imgH="406440" progId="Equation.Ribbit">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6425" y="5732463"/>
                        <a:ext cx="2117725" cy="80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7" y="177463"/>
            <a:ext cx="7056784" cy="1446550"/>
          </a:xfrm>
        </p:spPr>
        <p:txBody>
          <a:bodyPr/>
          <a:lstStyle/>
          <a:p>
            <a:r>
              <a:rPr lang="en-US" altLang="zh-TW" dirty="0"/>
              <a:t>Division into more than Two Groups</a:t>
            </a:r>
            <a:endParaRPr lang="zh-TW" altLang="en-US" dirty="0"/>
          </a:p>
        </p:txBody>
      </p:sp>
      <p:sp>
        <p:nvSpPr>
          <p:cNvPr id="5" name="內容版面配置區 4"/>
          <p:cNvSpPr>
            <a:spLocks noGrp="1"/>
          </p:cNvSpPr>
          <p:nvPr>
            <p:ph idx="1"/>
          </p:nvPr>
        </p:nvSpPr>
        <p:spPr>
          <a:xfrm>
            <a:off x="683569" y="1905000"/>
            <a:ext cx="8339782" cy="4191000"/>
          </a:xfrm>
        </p:spPr>
        <p:txBody>
          <a:bodyPr/>
          <a:lstStyle/>
          <a:p>
            <a:endParaRPr lang="en-US" altLang="zh-TW" dirty="0"/>
          </a:p>
          <a:p>
            <a:endParaRPr lang="en-US" altLang="zh-TW" dirty="0">
              <a:latin typeface="Times New Roman" pitchFamily="18" charset="0"/>
              <a:cs typeface="Times New Roman" pitchFamily="18" charset="0"/>
            </a:endParaRPr>
          </a:p>
          <a:p>
            <a:r>
              <a:rPr lang="en-US" altLang="zh-TW" dirty="0">
                <a:latin typeface="Times New Roman" pitchFamily="18" charset="0"/>
                <a:cs typeface="Times New Roman" pitchFamily="18" charset="0"/>
              </a:rPr>
              <a:t>Note that the rows and columns of </a:t>
            </a:r>
            <a:r>
              <a:rPr lang="en-US" altLang="zh-TW" b="1" dirty="0">
                <a:latin typeface="Times New Roman" pitchFamily="18" charset="0"/>
                <a:cs typeface="Times New Roman" pitchFamily="18" charset="0"/>
              </a:rPr>
              <a:t>       </a:t>
            </a:r>
            <a:r>
              <a:rPr lang="en-US" altLang="zh-TW" dirty="0">
                <a:latin typeface="Times New Roman" pitchFamily="18" charset="0"/>
                <a:cs typeface="Times New Roman" pitchFamily="18" charset="0"/>
              </a:rPr>
              <a:t>still sum to zero and that     is correctly zero if group    is undivided.</a:t>
            </a:r>
          </a:p>
          <a:p>
            <a:endParaRPr lang="zh-TW" altLang="en-US" dirty="0">
              <a:latin typeface="Times New Roman" pitchFamily="18" charset="0"/>
              <a:cs typeface="Times New Roman" pitchFamily="18" charset="0"/>
            </a:endParaRPr>
          </a:p>
          <a:p>
            <a:endParaRPr lang="zh-TW" altLang="en-US" dirty="0"/>
          </a:p>
        </p:txBody>
      </p:sp>
      <p:graphicFrame>
        <p:nvGraphicFramePr>
          <p:cNvPr id="6" name="物件 5"/>
          <p:cNvGraphicFramePr>
            <a:graphicFrameLocks noChangeAspect="1"/>
          </p:cNvGraphicFramePr>
          <p:nvPr/>
        </p:nvGraphicFramePr>
        <p:xfrm>
          <a:off x="1040954" y="2201614"/>
          <a:ext cx="3675062" cy="795338"/>
        </p:xfrm>
        <a:graphic>
          <a:graphicData uri="http://schemas.openxmlformats.org/presentationml/2006/ole">
            <mc:AlternateContent xmlns:mc="http://schemas.openxmlformats.org/markup-compatibility/2006">
              <mc:Choice xmlns:v="urn:schemas-microsoft-com:vml" Requires="v">
                <p:oleObj spid="_x0000_s51221" name="Formula" r:id="rId3" imgW="1854360" imgH="401400" progId="Equation.Ribbit">
                  <p:embed/>
                </p:oleObj>
              </mc:Choice>
              <mc:Fallback>
                <p:oleObj name="Formula" r:id="rId3" imgW="1854360" imgH="401400" progId="Equation.Ribbit">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54" y="2201614"/>
                        <a:ext cx="3675062" cy="79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物件 6"/>
          <p:cNvGraphicFramePr>
            <a:graphicFrameLocks noChangeAspect="1"/>
          </p:cNvGraphicFramePr>
          <p:nvPr/>
        </p:nvGraphicFramePr>
        <p:xfrm>
          <a:off x="6861266" y="3083364"/>
          <a:ext cx="598488" cy="474662"/>
        </p:xfrm>
        <a:graphic>
          <a:graphicData uri="http://schemas.openxmlformats.org/presentationml/2006/ole">
            <mc:AlternateContent xmlns:mc="http://schemas.openxmlformats.org/markup-compatibility/2006">
              <mc:Choice xmlns:v="urn:schemas-microsoft-com:vml" Requires="v">
                <p:oleObj spid="_x0000_s51222" name="Formula" r:id="rId5" imgW="302400" imgH="240120" progId="Equation.Ribbit">
                  <p:embed/>
                </p:oleObj>
              </mc:Choice>
              <mc:Fallback>
                <p:oleObj name="Formula" r:id="rId5" imgW="302400" imgH="240120" progId="Equation.Ribbit">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1266" y="3083364"/>
                        <a:ext cx="598488"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物件 7"/>
          <p:cNvGraphicFramePr>
            <a:graphicFrameLocks noChangeAspect="1"/>
          </p:cNvGraphicFramePr>
          <p:nvPr/>
        </p:nvGraphicFramePr>
        <p:xfrm>
          <a:off x="3716106" y="3685310"/>
          <a:ext cx="311150" cy="425450"/>
        </p:xfrm>
        <a:graphic>
          <a:graphicData uri="http://schemas.openxmlformats.org/presentationml/2006/ole">
            <mc:AlternateContent xmlns:mc="http://schemas.openxmlformats.org/markup-compatibility/2006">
              <mc:Choice xmlns:v="urn:schemas-microsoft-com:vml" Requires="v">
                <p:oleObj spid="_x0000_s51223" name="Formula" r:id="rId7" imgW="157680" imgH="214920" progId="Equation.Ribbit">
                  <p:embed/>
                </p:oleObj>
              </mc:Choice>
              <mc:Fallback>
                <p:oleObj name="Formula" r:id="rId7" imgW="157680" imgH="214920" progId="Equation.Ribbit">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6106" y="3685310"/>
                        <a:ext cx="311150"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物件 8"/>
          <p:cNvGraphicFramePr>
            <a:graphicFrameLocks noChangeAspect="1"/>
          </p:cNvGraphicFramePr>
          <p:nvPr/>
        </p:nvGraphicFramePr>
        <p:xfrm>
          <a:off x="8244408" y="3765158"/>
          <a:ext cx="185737" cy="311150"/>
        </p:xfrm>
        <a:graphic>
          <a:graphicData uri="http://schemas.openxmlformats.org/presentationml/2006/ole">
            <mc:AlternateContent xmlns:mc="http://schemas.openxmlformats.org/markup-compatibility/2006">
              <mc:Choice xmlns:v="urn:schemas-microsoft-com:vml" Requires="v">
                <p:oleObj spid="_x0000_s51224" name="Formula" r:id="rId9" imgW="94320" imgH="157680" progId="Equation.Ribbit">
                  <p:embed/>
                </p:oleObj>
              </mc:Choice>
              <mc:Fallback>
                <p:oleObj name="Formula" r:id="rId9" imgW="94320" imgH="157680" progId="Equation.Ribbit">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4408" y="3765158"/>
                        <a:ext cx="185737"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張老師佈景主題">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Verdana" pitchFamily="34"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Verdana" pitchFamily="34" charset="0"/>
            <a:ea typeface="新細明體" charset="-12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張老師佈景主題</Template>
  <TotalTime>1266</TotalTime>
  <Words>765</Words>
  <Application>Microsoft Office PowerPoint</Application>
  <PresentationFormat>如螢幕大小 (4:3)</PresentationFormat>
  <Paragraphs>68</Paragraphs>
  <Slides>20</Slides>
  <Notes>0</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1</vt:i4>
      </vt:variant>
      <vt:variant>
        <vt:lpstr>投影片標題</vt:lpstr>
      </vt:variant>
      <vt:variant>
        <vt:i4>20</vt:i4>
      </vt:variant>
    </vt:vector>
  </HeadingPairs>
  <TitlesOfParts>
    <vt:vector size="27" baseType="lpstr">
      <vt:lpstr>新細明體</vt:lpstr>
      <vt:lpstr>Calibri</vt:lpstr>
      <vt:lpstr>Times New Roman</vt:lpstr>
      <vt:lpstr>Verdana</vt:lpstr>
      <vt:lpstr>Wingdings</vt:lpstr>
      <vt:lpstr>張老師佈景主題</vt:lpstr>
      <vt:lpstr>Formula</vt:lpstr>
      <vt:lpstr>PowerPoint 簡報</vt:lpstr>
      <vt:lpstr>Community Detection</vt:lpstr>
      <vt:lpstr>Community Detection</vt:lpstr>
      <vt:lpstr>Spectral Modularity Maximization</vt:lpstr>
      <vt:lpstr>Spectral Modularity Maximization</vt:lpstr>
      <vt:lpstr>Spectral Modularity Maximization</vt:lpstr>
      <vt:lpstr>Spectral Modularity Maximization</vt:lpstr>
      <vt:lpstr>Division into more than Two Groups</vt:lpstr>
      <vt:lpstr>Division into more than Two Groups</vt:lpstr>
      <vt:lpstr>Division into more than Two Groups</vt:lpstr>
      <vt:lpstr>Other Algorithm for Community Detection</vt:lpstr>
      <vt:lpstr>Betweenness-based Methods</vt:lpstr>
      <vt:lpstr>Betweenness-based Methods</vt:lpstr>
      <vt:lpstr>Betweenness-based Methods</vt:lpstr>
      <vt:lpstr>Betweenness-based Methods</vt:lpstr>
      <vt:lpstr>Hierarchical Clustering</vt:lpstr>
      <vt:lpstr>Combining vertex similarities</vt:lpstr>
      <vt:lpstr>Hierarchical Clustering</vt:lpstr>
      <vt:lpstr>Hierarchical Clustering</vt:lpstr>
      <vt:lpstr>Hierarchical Clustering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T-MAC</dc:creator>
  <cp:lastModifiedBy>cschang</cp:lastModifiedBy>
  <cp:revision>124</cp:revision>
  <dcterms:created xsi:type="dcterms:W3CDTF">2010-09-13T13:31:14Z</dcterms:created>
  <dcterms:modified xsi:type="dcterms:W3CDTF">2023-10-27T07:59:04Z</dcterms:modified>
</cp:coreProperties>
</file>